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4" r:id="rId3"/>
    <p:sldId id="271" r:id="rId4"/>
    <p:sldId id="272" r:id="rId5"/>
    <p:sldId id="270" r:id="rId6"/>
    <p:sldId id="273" r:id="rId7"/>
    <p:sldId id="274" r:id="rId8"/>
    <p:sldId id="289" r:id="rId9"/>
    <p:sldId id="290" r:id="rId10"/>
    <p:sldId id="275" r:id="rId11"/>
    <p:sldId id="288" r:id="rId12"/>
    <p:sldId id="277" r:id="rId13"/>
    <p:sldId id="278" r:id="rId14"/>
    <p:sldId id="276" r:id="rId15"/>
    <p:sldId id="282" r:id="rId16"/>
    <p:sldId id="279" r:id="rId17"/>
    <p:sldId id="280" r:id="rId18"/>
    <p:sldId id="281" r:id="rId19"/>
    <p:sldId id="286" r:id="rId20"/>
    <p:sldId id="287" r:id="rId21"/>
    <p:sldId id="28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  <a:srgbClr val="66CCFF"/>
    <a:srgbClr val="0099CC"/>
    <a:srgbClr val="6699FF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38" autoAdjust="0"/>
    <p:restoredTop sz="94660"/>
  </p:normalViewPr>
  <p:slideViewPr>
    <p:cSldViewPr>
      <p:cViewPr varScale="1">
        <p:scale>
          <a:sx n="82" d="100"/>
          <a:sy n="82" d="100"/>
        </p:scale>
        <p:origin x="1296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252B7-2395-410E-82DE-FCE35FD89D92}" type="datetimeFigureOut">
              <a:rPr lang="ru-RU" smtClean="0"/>
              <a:t>22.11.2020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7DB55F1-A4B8-4CC5-99B0-79F47A4345B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252B7-2395-410E-82DE-FCE35FD89D92}" type="datetimeFigureOut">
              <a:rPr lang="ru-RU" smtClean="0"/>
              <a:t>22.11.2020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B55F1-A4B8-4CC5-99B0-79F47A4345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252B7-2395-410E-82DE-FCE35FD89D92}" type="datetimeFigureOut">
              <a:rPr lang="ru-RU" smtClean="0"/>
              <a:t>22.11.2020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B55F1-A4B8-4CC5-99B0-79F47A4345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252B7-2395-410E-82DE-FCE35FD89D92}" type="datetimeFigureOut">
              <a:rPr lang="ru-RU" smtClean="0"/>
              <a:t>22.11.2020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B55F1-A4B8-4CC5-99B0-79F47A4345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252B7-2395-410E-82DE-FCE35FD89D92}" type="datetimeFigureOut">
              <a:rPr lang="ru-RU" smtClean="0"/>
              <a:t>22.11.2020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B55F1-A4B8-4CC5-99B0-79F47A4345B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252B7-2395-410E-82DE-FCE35FD89D92}" type="datetimeFigureOut">
              <a:rPr lang="ru-RU" smtClean="0"/>
              <a:t>22.11.2020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B55F1-A4B8-4CC5-99B0-79F47A4345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252B7-2395-410E-82DE-FCE35FD89D92}" type="datetimeFigureOut">
              <a:rPr lang="ru-RU" smtClean="0"/>
              <a:t>22.11.2020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B55F1-A4B8-4CC5-99B0-79F47A4345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252B7-2395-410E-82DE-FCE35FD89D92}" type="datetimeFigureOut">
              <a:rPr lang="ru-RU" smtClean="0"/>
              <a:t>22.11.2020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B55F1-A4B8-4CC5-99B0-79F47A4345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252B7-2395-410E-82DE-FCE35FD89D92}" type="datetimeFigureOut">
              <a:rPr lang="ru-RU" smtClean="0"/>
              <a:t>22.11.2020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B55F1-A4B8-4CC5-99B0-79F47A4345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252B7-2395-410E-82DE-FCE35FD89D92}" type="datetimeFigureOut">
              <a:rPr lang="ru-RU" smtClean="0"/>
              <a:t>22.11.2020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B55F1-A4B8-4CC5-99B0-79F47A4345B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252B7-2395-410E-82DE-FCE35FD89D92}" type="datetimeFigureOut">
              <a:rPr lang="ru-RU" smtClean="0"/>
              <a:t>22.11.2020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B55F1-A4B8-4CC5-99B0-79F47A4345B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7C252B7-2395-410E-82DE-FCE35FD89D92}" type="datetimeFigureOut">
              <a:rPr lang="ru-RU" smtClean="0"/>
              <a:t>22.11.2020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7DB55F1-A4B8-4CC5-99B0-79F47A4345B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jp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508992"/>
          </a:xfrm>
        </p:spPr>
        <p:txBody>
          <a:bodyPr>
            <a:norm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Творческий проект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Маленькие авторы больших историй</a:t>
            </a:r>
            <a:endParaRPr lang="ru-RU" sz="3600" b="1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188640"/>
            <a:ext cx="7488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МУНИЦИПАЛЬНОЕ АВТОНОМНОЕ ДОШКОЛЬНОЕ ОБРАЗОВАТЕЛЬНОЕ УЧРЕЖДЕНИЕ ДЕТСКИЙ САД № 32 МУНИЦИПАЛЬНОГО ОБРАЗОВАНИЯ «ГОРОД ЕКАТЕРИНБУРГ»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668344" y="3943141"/>
            <a:ext cx="103797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Times New Roman" pitchFamily="18" charset="0"/>
                <a:cs typeface="Times New Roman" pitchFamily="18" charset="0"/>
              </a:rPr>
              <a:t>2019-2020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https://www.farmingdalelibrary.org/wp-content/uploads/2015/08/Childread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045286"/>
            <a:ext cx="4320480" cy="218578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130465" y="6209238"/>
            <a:ext cx="48830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i="0" u="none" strike="noStrike" cap="none" normalizeH="0" baseline="0" dirty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г. Екатеринбург, ул. Михеева М.Н., д.4  </a:t>
            </a:r>
            <a:endParaRPr kumimoji="0" lang="ru-RU" altLang="ru-RU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991836" y="5661248"/>
            <a:ext cx="3714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В рамках проекта «</a:t>
            </a:r>
            <a:r>
              <a:rPr lang="ru-RU" dirty="0" err="1"/>
              <a:t>ВооКВАРЬ</a:t>
            </a:r>
            <a:r>
              <a:rPr lang="ru-RU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789820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8" y="1340768"/>
            <a:ext cx="8765424" cy="46188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51813" y="6021288"/>
            <a:ext cx="570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Script" panose="030B0504020000000003" pitchFamily="66" charset="0"/>
                <a:ea typeface="Yu Gothic Medium" panose="020B0500000000000000" pitchFamily="34" charset="-128"/>
              </a:rPr>
              <a:t>Николь С., 7 лет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2204864"/>
            <a:ext cx="33123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Чей там виден красный нос?</a:t>
            </a:r>
          </a:p>
          <a:p>
            <a:r>
              <a:rPr lang="ru-RU" dirty="0"/>
              <a:t>К нам стучится Дед Мороз!</a:t>
            </a:r>
          </a:p>
          <a:p>
            <a:r>
              <a:rPr lang="ru-RU" dirty="0"/>
              <a:t>Он расставит ярко разные подарки!</a:t>
            </a:r>
          </a:p>
          <a:p>
            <a:r>
              <a:rPr lang="ru-RU" dirty="0"/>
              <a:t>Радость детям принесёт,</a:t>
            </a:r>
          </a:p>
          <a:p>
            <a:r>
              <a:rPr lang="ru-RU" dirty="0"/>
              <a:t>К нам приходит Новый Год!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87948"/>
            <a:ext cx="3712690" cy="396767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664804" y="201920"/>
            <a:ext cx="58143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6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Script" panose="030B0504020000000003" pitchFamily="66" charset="0"/>
                <a:ea typeface="Yu Gothic Medium" panose="020B0500000000000000" pitchFamily="34" charset="-128"/>
              </a:rPr>
              <a:t>Дед Мороз</a:t>
            </a:r>
          </a:p>
        </p:txBody>
      </p:sp>
    </p:spTree>
    <p:extLst>
      <p:ext uri="{BB962C8B-B14F-4D97-AF65-F5344CB8AC3E}">
        <p14:creationId xmlns:p14="http://schemas.microsoft.com/office/powerpoint/2010/main" val="3285199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8" y="1340768"/>
            <a:ext cx="8765424" cy="46188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9288" y="6021288"/>
            <a:ext cx="8765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Script" panose="030B0504020000000003" pitchFamily="66" charset="0"/>
                <a:ea typeface="Yu Gothic Medium" panose="020B0500000000000000" pitchFamily="34" charset="-128"/>
              </a:rPr>
              <a:t>Дети подготовительной к школе группы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1967651"/>
            <a:ext cx="32715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Дед Мороз со Снегурочкой в полночь придут</a:t>
            </a:r>
          </a:p>
          <a:p>
            <a:r>
              <a:rPr lang="ru-RU" sz="1600" dirty="0"/>
              <a:t>И подарочки точно с собой принесут.</a:t>
            </a:r>
          </a:p>
          <a:p>
            <a:r>
              <a:rPr lang="ru-RU" sz="1600" dirty="0"/>
              <a:t>Все стараются сразу уснуть в новогоднюю ночь,</a:t>
            </a:r>
          </a:p>
          <a:p>
            <a:r>
              <a:rPr lang="ru-RU" sz="1600" dirty="0"/>
              <a:t>Чтоб подарки на утро увидеть под ёлкой.</a:t>
            </a:r>
          </a:p>
          <a:p>
            <a:r>
              <a:rPr lang="ru-RU" sz="1600" dirty="0"/>
              <a:t>Новый Год – это радость для всей ребятни,</a:t>
            </a:r>
          </a:p>
          <a:p>
            <a:r>
              <a:rPr lang="ru-RU" sz="1600" dirty="0"/>
              <a:t>Это ёлка в нарядных пушистых иголках.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89288" y="325105"/>
            <a:ext cx="87654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0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Script" panose="030B0504020000000003" pitchFamily="66" charset="0"/>
                <a:ea typeface="Yu Gothic Medium" panose="020B0500000000000000" pitchFamily="34" charset="-128"/>
              </a:rPr>
              <a:t>В новогоднюю ночь</a:t>
            </a:r>
          </a:p>
        </p:txBody>
      </p:sp>
      <p:pic>
        <p:nvPicPr>
          <p:cNvPr id="1026" name="Picture 2" descr="http://vertikalka.info/wp-content/uploads/2018/08/christmas-tree-png-cartoon-green-tree-tree-cartoon-cartoon-image-and-christmas-tree-png-gi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1556792"/>
            <a:ext cx="2267592" cy="329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ya-webdesign.com/images/gift-clipart-1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798" y="4002873"/>
            <a:ext cx="1420450" cy="101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152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9" y="1268760"/>
            <a:ext cx="8765424" cy="46188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51813" y="6021288"/>
            <a:ext cx="570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Script" panose="030B0504020000000003" pitchFamily="66" charset="0"/>
                <a:ea typeface="Yu Gothic Medium" panose="020B0500000000000000" pitchFamily="34" charset="-128"/>
              </a:rPr>
              <a:t>Николь С., 7 лет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82385" y="2060848"/>
            <a:ext cx="297359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Где-то был веселый дом</a:t>
            </a:r>
          </a:p>
          <a:p>
            <a:r>
              <a:rPr lang="ru-RU" sz="2000" dirty="0"/>
              <a:t>Далеко так за холмом.</a:t>
            </a:r>
          </a:p>
          <a:p>
            <a:r>
              <a:rPr lang="ru-RU" sz="2000" dirty="0"/>
              <a:t>Дом веселым быть устал,</a:t>
            </a:r>
          </a:p>
          <a:p>
            <a:r>
              <a:rPr lang="ru-RU" sz="2000" dirty="0"/>
              <a:t>Больше танцевать не стал.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201920"/>
            <a:ext cx="80648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6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Script" panose="030B0504020000000003" pitchFamily="66" charset="0"/>
                <a:ea typeface="Yu Gothic Medium" panose="020B0500000000000000" pitchFamily="34" charset="-128"/>
              </a:rPr>
              <a:t>Весёлый дом</a:t>
            </a:r>
          </a:p>
        </p:txBody>
      </p:sp>
      <p:pic>
        <p:nvPicPr>
          <p:cNvPr id="3" name="Picture 2" descr="https://shkolabuduschego.ru/wp-content/uploads/2017/06/ulybayushchiysya-do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" r="100000">
                        <a14:foregroundMark x1="15300" y1="13912" x2="13900" y2="17887"/>
                        <a14:foregroundMark x1="16600" y1="12343" x2="13300" y2="8577"/>
                        <a14:foregroundMark x1="12800" y1="7845" x2="7400" y2="8996"/>
                        <a14:foregroundMark x1="7700" y1="8787" x2="5400" y2="3243"/>
                        <a14:foregroundMark x1="22000" y1="22385" x2="20200" y2="23745"/>
                        <a14:foregroundMark x1="23100" y1="21653" x2="26400" y2="20921"/>
                        <a14:foregroundMark x1="17000" y1="28661" x2="15300" y2="31276"/>
                        <a14:foregroundMark x1="84900" y1="34519" x2="80500" y2="47803"/>
                        <a14:foregroundMark x1="87600" y1="41318" x2="85600" y2="47385"/>
                        <a14:foregroundMark x1="93800" y1="40063" x2="88500" y2="39121"/>
                        <a14:foregroundMark x1="14600" y1="19561" x2="17500" y2="26987"/>
                        <a14:foregroundMark x1="27800" y1="73745" x2="29800" y2="93619"/>
                        <a14:foregroundMark x1="22000" y1="78870" x2="16800" y2="83787"/>
                        <a14:foregroundMark x1="19300" y1="78661" x2="21500" y2="77510"/>
                        <a14:foregroundMark x1="37800" y1="91004" x2="67300" y2="87552"/>
                        <a14:foregroundMark x1="32000" y1="87238" x2="34700" y2="94038"/>
                        <a14:foregroundMark x1="36900" y1="94770" x2="65700" y2="90586"/>
                        <a14:foregroundMark x1="69300" y1="86088" x2="64400" y2="805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33"/>
          <a:stretch/>
        </p:blipFill>
        <p:spPr bwMode="auto">
          <a:xfrm flipH="1">
            <a:off x="4571997" y="1490252"/>
            <a:ext cx="3253566" cy="344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830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97" y="1309916"/>
            <a:ext cx="8765424" cy="46188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51813" y="6021288"/>
            <a:ext cx="570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Script" panose="030B0504020000000003" pitchFamily="66" charset="0"/>
                <a:ea typeface="Yu Gothic Medium" panose="020B0500000000000000" pitchFamily="34" charset="-128"/>
              </a:rPr>
              <a:t>Милана Н., 6 лет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63888" y="201920"/>
            <a:ext cx="482453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600" dirty="0">
                <a:ln w="0"/>
                <a:solidFill>
                  <a:srgbClr val="FF669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Script" panose="030B0504020000000003" pitchFamily="66" charset="0"/>
                <a:ea typeface="Yu Gothic Medium" panose="020B0500000000000000" pitchFamily="34" charset="-128"/>
              </a:rPr>
              <a:t>Слон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13141" y="3130638"/>
            <a:ext cx="33123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Прячьтесь звери и ребятки,</a:t>
            </a:r>
          </a:p>
          <a:p>
            <a:r>
              <a:rPr lang="ru-RU" dirty="0"/>
              <a:t>Слон идет — он не простой.</a:t>
            </a:r>
          </a:p>
          <a:p>
            <a:r>
              <a:rPr lang="ru-RU" dirty="0"/>
              <a:t>Тот, кто не сыграет в прятки</a:t>
            </a:r>
          </a:p>
          <a:p>
            <a:r>
              <a:rPr lang="ru-RU" dirty="0"/>
              <a:t>Станет для него едой.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88024" y="2299642"/>
            <a:ext cx="31683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Толстый миленький слоненок </a:t>
            </a:r>
          </a:p>
          <a:p>
            <a:r>
              <a:rPr lang="ru-RU" dirty="0"/>
              <a:t>Моментально станет злой:</a:t>
            </a:r>
          </a:p>
          <a:p>
            <a:r>
              <a:rPr lang="ru-RU" dirty="0"/>
              <a:t>Он затопает ногами, </a:t>
            </a:r>
          </a:p>
          <a:p>
            <a:r>
              <a:rPr lang="ru-RU" dirty="0"/>
              <a:t>Закачает головой.</a:t>
            </a:r>
          </a:p>
          <a:p>
            <a:r>
              <a:rPr lang="ru-RU" dirty="0"/>
              <a:t>В лес волшебный унесет,</a:t>
            </a:r>
          </a:p>
          <a:p>
            <a:r>
              <a:rPr lang="ru-RU" dirty="0"/>
              <a:t>И никто вас не спасет.</a:t>
            </a:r>
          </a:p>
        </p:txBody>
      </p:sp>
      <p:pic>
        <p:nvPicPr>
          <p:cNvPr id="2052" name="Picture 4" descr="https://png.pngtree.com/element_origin_min_pic/17/06/29/4342a171ef0ac19df495b87b117b250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77" y="-102920"/>
            <a:ext cx="4887786" cy="368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458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9" y="1186449"/>
            <a:ext cx="8765424" cy="48348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51813" y="6021288"/>
            <a:ext cx="570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Script" panose="030B0504020000000003" pitchFamily="66" charset="0"/>
                <a:ea typeface="Yu Gothic Medium" panose="020B0500000000000000" pitchFamily="34" charset="-128"/>
              </a:rPr>
              <a:t>Вероника Т., 6 лет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50392" y="1628800"/>
            <a:ext cx="33123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Детский сад, детский сад,</a:t>
            </a:r>
          </a:p>
          <a:p>
            <a:pPr algn="ctr"/>
            <a:r>
              <a:rPr lang="ru-RU" dirty="0"/>
              <a:t>Я тебя люблю,</a:t>
            </a:r>
          </a:p>
          <a:p>
            <a:pPr algn="ctr"/>
            <a:r>
              <a:rPr lang="ru-RU" dirty="0"/>
              <a:t>Про тебя, мой детский сад</a:t>
            </a:r>
          </a:p>
          <a:p>
            <a:pPr algn="ctr"/>
            <a:r>
              <a:rPr lang="ru-RU" dirty="0"/>
              <a:t>Песенку спою.</a:t>
            </a:r>
          </a:p>
          <a:p>
            <a:pPr algn="ctr"/>
            <a:r>
              <a:rPr lang="ru-RU" dirty="0"/>
              <a:t>Детский сад, детский сад,</a:t>
            </a:r>
          </a:p>
          <a:p>
            <a:pPr algn="ctr"/>
            <a:r>
              <a:rPr lang="ru-RU" dirty="0"/>
              <a:t>Снежинки на тебя летят,</a:t>
            </a:r>
          </a:p>
          <a:p>
            <a:pPr algn="ctr"/>
            <a:r>
              <a:rPr lang="ru-RU" dirty="0"/>
              <a:t>Весело кружатся и горят.</a:t>
            </a:r>
          </a:p>
          <a:p>
            <a:pPr algn="ctr"/>
            <a:r>
              <a:rPr lang="ru-RU" dirty="0"/>
              <a:t>Детский сад, детский сад,</a:t>
            </a:r>
          </a:p>
          <a:p>
            <a:pPr algn="ctr"/>
            <a:r>
              <a:rPr lang="ru-RU" dirty="0"/>
              <a:t>Мы весело живем</a:t>
            </a:r>
          </a:p>
          <a:p>
            <a:pPr algn="ctr"/>
            <a:r>
              <a:rPr lang="ru-RU" dirty="0"/>
              <a:t>И завтра снова в детский сад</a:t>
            </a:r>
          </a:p>
          <a:p>
            <a:pPr algn="ctr"/>
            <a:r>
              <a:rPr lang="ru-RU" dirty="0"/>
              <a:t>Обратно мы придем.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201920"/>
            <a:ext cx="80648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600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Script" panose="030B0504020000000003" pitchFamily="66" charset="0"/>
                <a:ea typeface="Yu Gothic Medium" panose="020B0500000000000000" pitchFamily="34" charset="-128"/>
              </a:rPr>
              <a:t>Детский сад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608" y="1617102"/>
            <a:ext cx="3780816" cy="324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45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9" y="1268760"/>
            <a:ext cx="8765424" cy="46188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51813" y="6021288"/>
            <a:ext cx="570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Script" panose="030B0504020000000003" pitchFamily="66" charset="0"/>
                <a:ea typeface="Yu Gothic Medium" panose="020B0500000000000000" pitchFamily="34" charset="-128"/>
              </a:rPr>
              <a:t>Влад Ч., 6 лет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16016" y="1883087"/>
            <a:ext cx="33123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Дождь идёт и холодает,</a:t>
            </a:r>
          </a:p>
          <a:p>
            <a:r>
              <a:rPr lang="ru-RU" dirty="0"/>
              <a:t>Листья падают опять,</a:t>
            </a:r>
          </a:p>
          <a:p>
            <a:r>
              <a:rPr lang="ru-RU" dirty="0"/>
              <a:t>Ложится коврик красно-желтый,</a:t>
            </a:r>
          </a:p>
          <a:p>
            <a:r>
              <a:rPr lang="ru-RU" dirty="0"/>
              <a:t>Насекомым пора спать.</a:t>
            </a:r>
          </a:p>
          <a:p>
            <a:r>
              <a:rPr lang="ru-RU" dirty="0"/>
              <a:t>Люди едут в огороды,</a:t>
            </a:r>
          </a:p>
          <a:p>
            <a:r>
              <a:rPr lang="ru-RU" dirty="0"/>
              <a:t>Собирают урожай</a:t>
            </a:r>
          </a:p>
          <a:p>
            <a:r>
              <a:rPr lang="ru-RU" dirty="0"/>
              <a:t>И друзей всех угощают.</a:t>
            </a:r>
          </a:p>
          <a:p>
            <a:r>
              <a:rPr lang="ru-RU" dirty="0"/>
              <a:t>Какое время года встречают?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201920"/>
            <a:ext cx="80648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Script" panose="030B0504020000000003" pitchFamily="66" charset="0"/>
                <a:ea typeface="Yu Gothic Medium" panose="020B0500000000000000" pitchFamily="34" charset="-128"/>
              </a:rPr>
              <a:t>Золотое время</a:t>
            </a:r>
          </a:p>
        </p:txBody>
      </p:sp>
      <p:pic>
        <p:nvPicPr>
          <p:cNvPr id="1026" name="Picture 2" descr="https://img-fotki.yandex.ru/get/9302/181450557.e0/0_bae07_958c74d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6837" y="2079979"/>
            <a:ext cx="3428524" cy="246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543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37bef7990e3e69ce2c096fe35426c8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282" y="604855"/>
            <a:ext cx="3778054" cy="346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97" y="1988840"/>
            <a:ext cx="8765424" cy="461881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42797" y="201920"/>
            <a:ext cx="57973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0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Script" panose="030B0504020000000003" pitchFamily="66" charset="0"/>
                <a:ea typeface="Yu Gothic Medium" panose="020B0500000000000000" pitchFamily="34" charset="-128"/>
              </a:rPr>
              <a:t>В ожидании осени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57062" y="2636912"/>
            <a:ext cx="662730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	Лето было теплым. Наступил сентябрь, а жара так и не прошла.  Бабочки не ложатся спать. Пчёлы собирают нектар. Цветы оживают. </a:t>
            </a:r>
            <a:r>
              <a:rPr lang="ru-RU" sz="2000" dirty="0" err="1"/>
              <a:t>Вобщем</a:t>
            </a:r>
            <a:r>
              <a:rPr lang="ru-RU" sz="2000" dirty="0"/>
              <a:t>, не Осень. </a:t>
            </a:r>
          </a:p>
          <a:p>
            <a:r>
              <a:rPr lang="ru-RU" sz="2000" dirty="0"/>
              <a:t>	Бабочка Маша и шмель Василий тоже не хотят засыпать. Удивляются насекомые: Осень вроде как наступила, а им всё равно тепло. Решили друзья не засыпать,  лететь разбираться, что такое случилось. </a:t>
            </a:r>
          </a:p>
        </p:txBody>
      </p:sp>
    </p:spTree>
    <p:extLst>
      <p:ext uri="{BB962C8B-B14F-4D97-AF65-F5344CB8AC3E}">
        <p14:creationId xmlns:p14="http://schemas.microsoft.com/office/powerpoint/2010/main" val="3370366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78" y="2028671"/>
            <a:ext cx="8765424" cy="461881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27222" y="2708920"/>
            <a:ext cx="66247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	Полетели они спросить у людей. Люди не ответили, не знали люди. </a:t>
            </a:r>
          </a:p>
          <a:p>
            <a:r>
              <a:rPr lang="ru-RU" sz="2000" dirty="0"/>
              <a:t>	Тогда решили Маша и Василий спросить у травы: «Трава, почему ещё Лето?». Трава не сказала,  только покачалась. </a:t>
            </a:r>
          </a:p>
          <a:p>
            <a:r>
              <a:rPr lang="ru-RU" sz="2000" dirty="0"/>
              <a:t>	Полетели они к старому дереву. Дерево сказало: «Спросите у самого Лета». А где искать лето?  Не знало дерево. </a:t>
            </a:r>
          </a:p>
        </p:txBody>
      </p:sp>
      <p:pic>
        <p:nvPicPr>
          <p:cNvPr id="4098" name="Picture 2" descr="102cec87f0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55816"/>
            <a:ext cx="5099496" cy="1872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s://i.pinimg.com/736x/2b/fe/e6/2bfee6c369aed940453e72ae03710655--lady-bugs-spring-tim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5924" y1="38395" x2="52989" y2="46418"/>
                        <a14:foregroundMark x1="48370" y1="36103" x2="57473" y2="45415"/>
                        <a14:foregroundMark x1="90217" y1="41261" x2="76359" y2="65186"/>
                        <a14:foregroundMark x1="43478" y1="82808" x2="43478" y2="87966"/>
                        <a14:foregroundMark x1="17391" y1="66189" x2="10190" y2="69054"/>
                        <a14:foregroundMark x1="16304" y1="9599" x2="15625" y2="23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77078"/>
            <a:ext cx="3049319" cy="289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730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37bef7990e3e69ce2c096fe35426c8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83" y="248560"/>
            <a:ext cx="3778054" cy="346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97" y="1309916"/>
            <a:ext cx="8765424" cy="46188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51813" y="6021288"/>
            <a:ext cx="570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Script" panose="030B0504020000000003" pitchFamily="66" charset="0"/>
                <a:ea typeface="Yu Gothic Medium" panose="020B0500000000000000" pitchFamily="34" charset="-128"/>
              </a:rPr>
              <a:t>Максим К., 6 лет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49145" y="2060848"/>
            <a:ext cx="65527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	Подумали они спросить у солнышка, ведь летом солнце совсем близко.  Полетели высоко в небо, поднялись к солнцу. Солнце им говорит: «Лето не хочет уходить. Летом очень тепло, мало дождика,  Лето дарит радость». Уговорили они солнце попросить Лето уступить место Осени, чтобы насекомые отдохнули и легли спать. Пройдет год, и Лето снова сможет наступить. И обрадовались они,  что можно поспать.  Поблагодарили солнышко и отправились домой. Всё вернулось на свои места.</a:t>
            </a:r>
          </a:p>
        </p:txBody>
      </p:sp>
      <p:pic>
        <p:nvPicPr>
          <p:cNvPr id="5122" name="Picture 2" descr="https://i.pinimg.com/originals/42/f1/16/42f1169c49c39c7e5844612d37b009f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259" y="181061"/>
            <a:ext cx="2869962" cy="187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487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 w="762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5" y="5164114"/>
            <a:ext cx="2956314" cy="1671588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52" y="5004682"/>
            <a:ext cx="3088494" cy="1806649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464" y="4860950"/>
            <a:ext cx="3120334" cy="1959707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54" y="67875"/>
            <a:ext cx="2971182" cy="1856989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4" y="3258017"/>
            <a:ext cx="3120334" cy="1755188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952" y="114835"/>
            <a:ext cx="3120334" cy="1950209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858" y="104334"/>
            <a:ext cx="3120333" cy="1950208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509" y="3233892"/>
            <a:ext cx="3120334" cy="1770790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52" y="3068733"/>
            <a:ext cx="3117124" cy="1948760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12" name="TextBox 11"/>
          <p:cNvSpPr txBox="1"/>
          <p:nvPr/>
        </p:nvSpPr>
        <p:spPr>
          <a:xfrm>
            <a:off x="75948" y="2087625"/>
            <a:ext cx="8905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Script" panose="030B0504020000000003" pitchFamily="66" charset="0"/>
                <a:ea typeface="Yu Gothic Medium" panose="020B0500000000000000" pitchFamily="34" charset="-128"/>
              </a:rPr>
              <a:t>Попробуйте сочинить сказку добавив своего героя </a:t>
            </a:r>
          </a:p>
        </p:txBody>
      </p:sp>
    </p:spTree>
    <p:extLst>
      <p:ext uri="{BB962C8B-B14F-4D97-AF65-F5344CB8AC3E}">
        <p14:creationId xmlns:p14="http://schemas.microsoft.com/office/powerpoint/2010/main" val="2652770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блако 12"/>
          <p:cNvSpPr/>
          <p:nvPr/>
        </p:nvSpPr>
        <p:spPr>
          <a:xfrm rot="11172883">
            <a:off x="442220" y="251029"/>
            <a:ext cx="8272875" cy="4676521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4875"/>
            <a:ext cx="8163172" cy="4744844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914400" y="5628443"/>
            <a:ext cx="7244736" cy="401715"/>
          </a:xfrm>
        </p:spPr>
        <p:txBody>
          <a:bodyPr/>
          <a:lstStyle/>
          <a:p>
            <a:r>
              <a:rPr lang="ru-RU" b="1" dirty="0"/>
              <a:t>Коллективное и индивидуальное творчество детей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Представляем вашему вниманию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07904" y="6049514"/>
            <a:ext cx="626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Script" panose="030B0504020000000003" pitchFamily="66" charset="0"/>
                <a:ea typeface="Yu Gothic Medium" panose="020B0500000000000000" pitchFamily="34" charset="-128"/>
              </a:rPr>
              <a:t>И немножко воспитателя</a:t>
            </a:r>
          </a:p>
        </p:txBody>
      </p:sp>
    </p:spTree>
    <p:extLst>
      <p:ext uri="{BB962C8B-B14F-4D97-AF65-F5344CB8AC3E}">
        <p14:creationId xmlns:p14="http://schemas.microsoft.com/office/powerpoint/2010/main" val="1956437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70000"/>
                <a:satMod val="170000"/>
              </a:schemeClr>
              <a:schemeClr val="bg1">
                <a:shade val="70000"/>
                <a:satMod val="13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Выноска-облако 13"/>
          <p:cNvSpPr/>
          <p:nvPr/>
        </p:nvSpPr>
        <p:spPr>
          <a:xfrm rot="349577">
            <a:off x="5292079" y="3094953"/>
            <a:ext cx="3655843" cy="2986122"/>
          </a:xfrm>
          <a:prstGeom prst="cloudCallou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547664" y="772423"/>
            <a:ext cx="74168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Лимерик — это коротенькое веселое стихотворение из пяти строк, где первые две строчки рифмуются между собой, третья и четвертая строчки рифмуются между собой, а пятая не рифмуется, но содержит вывод, смысл стихотворения.</a:t>
            </a:r>
            <a:endParaRPr lang="ru-RU" sz="2000" b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Yu Gothic Medium" panose="020B0500000000000000" pitchFamily="34" charset="-128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715036"/>
              </p:ext>
            </p:extLst>
          </p:nvPr>
        </p:nvGraphicFramePr>
        <p:xfrm>
          <a:off x="215516" y="2967835"/>
          <a:ext cx="4896544" cy="3240359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val="1419164436"/>
                    </a:ext>
                  </a:extLst>
                </a:gridCol>
                <a:gridCol w="3816424">
                  <a:extLst>
                    <a:ext uri="{9D8B030D-6E8A-4147-A177-3AD203B41FA5}">
                      <a16:colId xmlns:a16="http://schemas.microsoft.com/office/drawing/2014/main" val="250342123"/>
                    </a:ext>
                  </a:extLst>
                </a:gridCol>
              </a:tblGrid>
              <a:tr h="596627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effectLst/>
                        </a:rPr>
                        <a:t>1 строчка</a:t>
                      </a:r>
                      <a:endParaRPr lang="ru-RU" sz="1400" b="1" i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55453" marR="55453" marT="55453" marB="5545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effectLst/>
                        </a:rPr>
                        <a:t>Жил(а)-был(а) предмет: объект или субъект</a:t>
                      </a:r>
                      <a:endParaRPr lang="ru-RU" sz="1400" b="1" i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55453" marR="55453" marT="55453" marB="5545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1513059"/>
                  </a:ext>
                </a:extLst>
              </a:tr>
              <a:tr h="853854">
                <a:tc>
                  <a:txBody>
                    <a:bodyPr/>
                    <a:lstStyle/>
                    <a:p>
                      <a:pPr algn="l"/>
                      <a:r>
                        <a:rPr lang="ru-RU" sz="1400" b="1">
                          <a:effectLst/>
                        </a:rPr>
                        <a:t>2 строчка</a:t>
                      </a:r>
                      <a:endParaRPr lang="ru-RU" sz="1400" b="1" i="1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55453" marR="55453" marT="55453" marB="5545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effectLst/>
                        </a:rPr>
                        <a:t>Свойства предмета, сравнение предмета с кем-то или с чем-то</a:t>
                      </a:r>
                      <a:endParaRPr lang="ru-RU" sz="1400" b="1" i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55453" marR="55453" marT="55453" marB="5545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7228161"/>
                  </a:ext>
                </a:extLst>
              </a:tr>
              <a:tr h="853854">
                <a:tc>
                  <a:txBody>
                    <a:bodyPr/>
                    <a:lstStyle/>
                    <a:p>
                      <a:pPr algn="l"/>
                      <a:r>
                        <a:rPr lang="ru-RU" sz="1400" b="1">
                          <a:effectLst/>
                        </a:rPr>
                        <a:t>3 строчка</a:t>
                      </a:r>
                      <a:endParaRPr lang="ru-RU" sz="1400" b="1" i="1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55453" marR="55453" marT="55453" marB="5545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effectLst/>
                        </a:rPr>
                        <a:t>Необычные действия предмета, обычные действия предмета</a:t>
                      </a:r>
                      <a:endParaRPr lang="ru-RU" sz="1400" b="1" i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55453" marR="55453" marT="55453" marB="5545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5113016"/>
                  </a:ext>
                </a:extLst>
              </a:tr>
              <a:tr h="468012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effectLst/>
                        </a:rPr>
                        <a:t>4 строчка</a:t>
                      </a:r>
                      <a:endParaRPr lang="ru-RU" sz="1400" b="1" i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55453" marR="55453" marT="55453" marB="5545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>
                          <a:effectLst/>
                        </a:rPr>
                        <a:t>Взаимодействия с другими предметами</a:t>
                      </a:r>
                      <a:endParaRPr lang="ru-RU" sz="1400" b="1" i="1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55453" marR="55453" marT="55453" marB="5545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1042150"/>
                  </a:ext>
                </a:extLst>
              </a:tr>
              <a:tr h="468012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effectLst/>
                        </a:rPr>
                        <a:t>5 строчка</a:t>
                      </a:r>
                      <a:endParaRPr lang="ru-RU" sz="1400" b="1" i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55453" marR="55453" marT="55453" marB="5545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effectLst/>
                        </a:rPr>
                        <a:t>Вывод (утверждение или мораль)</a:t>
                      </a:r>
                      <a:endParaRPr lang="ru-RU" sz="1400" b="1" i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55453" marR="55453" marT="55453" marB="5545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2770938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220072" y="3344794"/>
            <a:ext cx="388843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  <a:t>Жил был котенок</a:t>
            </a:r>
          </a:p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  <a:t>Есть любил с пеленок</a:t>
            </a:r>
          </a:p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  <a:t>Обожал компот</a:t>
            </a:r>
          </a:p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  <a:t>И все совал в рот</a:t>
            </a:r>
          </a:p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  <a:t>Чудо а не кот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04" y="180857"/>
            <a:ext cx="1942899" cy="24963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2213642"/>
            <a:ext cx="1564166" cy="83448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83698" y="21455"/>
            <a:ext cx="71807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>
                <a:solidFill>
                  <a:schemeClr val="bg1"/>
                </a:solidFill>
                <a:latin typeface="Segoe Script" panose="030B0504020000000003" pitchFamily="66" charset="0"/>
              </a:rPr>
              <a:t>Легко сочинить стих? Легко!</a:t>
            </a:r>
          </a:p>
        </p:txBody>
      </p:sp>
    </p:spTree>
    <p:extLst>
      <p:ext uri="{BB962C8B-B14F-4D97-AF65-F5344CB8AC3E}">
        <p14:creationId xmlns:p14="http://schemas.microsoft.com/office/powerpoint/2010/main" val="243991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667220" y="5301208"/>
            <a:ext cx="7841367" cy="1296144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922483"/>
            <a:ext cx="7193295" cy="35539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397" y="260648"/>
            <a:ext cx="914501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Script" panose="030B0504020000000003" pitchFamily="66" charset="0"/>
                <a:ea typeface="Yu Gothic Medium" panose="020B0500000000000000" pitchFamily="34" charset="-128"/>
              </a:rPr>
              <a:t>Главное дать ребенку возможность и желание появится</a:t>
            </a:r>
          </a:p>
        </p:txBody>
      </p:sp>
    </p:spTree>
    <p:extLst>
      <p:ext uri="{BB962C8B-B14F-4D97-AF65-F5344CB8AC3E}">
        <p14:creationId xmlns:p14="http://schemas.microsoft.com/office/powerpoint/2010/main" val="1331175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60848"/>
            <a:ext cx="8765424" cy="46188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8215" y="523841"/>
            <a:ext cx="62646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>
                <a:ln w="0"/>
                <a:solidFill>
                  <a:schemeClr val="accent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Script" panose="030B0504020000000003" pitchFamily="66" charset="0"/>
                <a:ea typeface="Yu Gothic Medium" panose="020B0500000000000000" pitchFamily="34" charset="-128"/>
              </a:rPr>
              <a:t>Я – рыба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2564904"/>
            <a:ext cx="33123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День за днём одни заботы,</a:t>
            </a:r>
          </a:p>
          <a:p>
            <a:r>
              <a:rPr lang="ru-RU" dirty="0"/>
              <a:t>Час за часом – всё мечты…</a:t>
            </a:r>
          </a:p>
          <a:p>
            <a:r>
              <a:rPr lang="ru-RU" dirty="0"/>
              <a:t>Кто-то хочет быть пилотом,</a:t>
            </a:r>
          </a:p>
          <a:p>
            <a:r>
              <a:rPr lang="ru-RU" dirty="0"/>
              <a:t>Королевой красоты…</a:t>
            </a:r>
          </a:p>
          <a:p>
            <a:endParaRPr lang="ru-RU" dirty="0"/>
          </a:p>
          <a:p>
            <a:r>
              <a:rPr lang="ru-RU" dirty="0"/>
              <a:t>Лишь бы мне, хлопот не зная,</a:t>
            </a:r>
          </a:p>
          <a:p>
            <a:r>
              <a:rPr lang="ru-RU" dirty="0"/>
              <a:t>Припеваючи бы жить.</a:t>
            </a:r>
          </a:p>
          <a:p>
            <a:r>
              <a:rPr lang="ru-RU" dirty="0"/>
              <a:t>Не хочу я на работу –</a:t>
            </a:r>
          </a:p>
          <a:p>
            <a:r>
              <a:rPr lang="ru-RU" dirty="0"/>
              <a:t>Я мечтаю рыбой быть!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25752" y="2564904"/>
            <a:ext cx="297058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Не выгуливать собаку,</a:t>
            </a:r>
          </a:p>
          <a:p>
            <a:r>
              <a:rPr lang="ru-RU" dirty="0"/>
              <a:t>За квартиру не платить</a:t>
            </a:r>
          </a:p>
          <a:p>
            <a:r>
              <a:rPr lang="ru-RU" dirty="0"/>
              <a:t>И посуду за гостями</a:t>
            </a:r>
          </a:p>
          <a:p>
            <a:r>
              <a:rPr lang="ru-RU" dirty="0"/>
              <a:t>Точно не придётся </a:t>
            </a:r>
          </a:p>
          <a:p>
            <a:r>
              <a:rPr lang="ru-RU" dirty="0"/>
              <a:t>мыть.</a:t>
            </a:r>
          </a:p>
          <a:p>
            <a:endParaRPr lang="ru-RU" dirty="0"/>
          </a:p>
          <a:p>
            <a:r>
              <a:rPr lang="ru-RU" dirty="0"/>
              <a:t>Бороздить морские дали.</a:t>
            </a:r>
          </a:p>
          <a:p>
            <a:r>
              <a:rPr lang="ru-RU" dirty="0"/>
              <a:t>Грациозно проплывать,</a:t>
            </a:r>
          </a:p>
          <a:p>
            <a:r>
              <a:rPr lang="ru-RU" dirty="0"/>
              <a:t>Чешуёй своей блистая.</a:t>
            </a:r>
          </a:p>
          <a:p>
            <a:r>
              <a:rPr lang="ru-RU" dirty="0"/>
              <a:t>Всех на свете покорять!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7700" y1="10329" x2="52556" y2="10955"/>
                        <a14:foregroundMark x1="39137" y1="23787" x2="40256" y2="28638"/>
                        <a14:foregroundMark x1="38339" y1="7355" x2="52875" y2="8138"/>
                        <a14:foregroundMark x1="37220" y1="25196" x2="37700" y2="28795"/>
                        <a14:backgroundMark x1="37540" y1="2817" x2="37380" y2="4069"/>
                        <a14:backgroundMark x1="40415" y1="3286" x2="39617" y2="3756"/>
                        <a14:backgroundMark x1="42173" y1="3599" x2="42492" y2="4382"/>
                        <a14:backgroundMark x1="44409" y1="3443" x2="44569" y2="3756"/>
                        <a14:backgroundMark x1="46965" y1="3756" x2="47284" y2="3912"/>
                        <a14:backgroundMark x1="49521" y1="3286" x2="49521" y2="3286"/>
                        <a14:backgroundMark x1="49521" y1="3286" x2="48722" y2="3286"/>
                        <a14:backgroundMark x1="53195" y1="3599" x2="53674" y2="42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88" t="-1" r="17805" b="-1268"/>
          <a:stretch/>
        </p:blipFill>
        <p:spPr>
          <a:xfrm>
            <a:off x="6667556" y="264697"/>
            <a:ext cx="2304256" cy="359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75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15" y="692696"/>
            <a:ext cx="8765424" cy="46188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2514" y="5949280"/>
            <a:ext cx="6077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Script" panose="030B0504020000000003" pitchFamily="66" charset="0"/>
                <a:ea typeface="Yu Gothic Medium" panose="020B0500000000000000" pitchFamily="34" charset="-128"/>
              </a:rPr>
              <a:t>Николь С., 7 лет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83648" y="1164344"/>
            <a:ext cx="33123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Под водою я не буду</a:t>
            </a:r>
          </a:p>
          <a:p>
            <a:r>
              <a:rPr lang="ru-RU" dirty="0"/>
              <a:t>Книжки умные читать.</a:t>
            </a:r>
          </a:p>
          <a:p>
            <a:r>
              <a:rPr lang="ru-RU" dirty="0"/>
              <a:t>Можно никого не слушать,</a:t>
            </a:r>
          </a:p>
          <a:p>
            <a:r>
              <a:rPr lang="ru-RU" dirty="0"/>
              <a:t>Пузырьков фонтан пускать.</a:t>
            </a:r>
          </a:p>
          <a:p>
            <a:endParaRPr lang="ru-RU" dirty="0"/>
          </a:p>
          <a:p>
            <a:r>
              <a:rPr lang="ru-RU" dirty="0"/>
              <a:t>И никто не скажет шумно,</a:t>
            </a:r>
          </a:p>
          <a:p>
            <a:r>
              <a:rPr lang="ru-RU" dirty="0"/>
              <a:t>Нет уж сил меня терпеть,</a:t>
            </a:r>
          </a:p>
          <a:p>
            <a:r>
              <a:rPr lang="ru-RU" dirty="0"/>
              <a:t>Если под водой безумно</a:t>
            </a:r>
          </a:p>
          <a:p>
            <a:r>
              <a:rPr lang="ru-RU" dirty="0"/>
              <a:t>Мне захочется запеть.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748" flipH="1">
            <a:off x="4640136" y="1710190"/>
            <a:ext cx="3563481" cy="267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85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16" y="1215535"/>
            <a:ext cx="8765424" cy="461881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22361" y="1772816"/>
            <a:ext cx="34381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Сколько ног у осьминога?</a:t>
            </a:r>
          </a:p>
          <a:p>
            <a:r>
              <a:rPr lang="ru-RU" dirty="0"/>
              <a:t>Много, много, много, много…</a:t>
            </a:r>
          </a:p>
          <a:p>
            <a:r>
              <a:rPr lang="ru-RU" dirty="0"/>
              <a:t>Вот идёт он по дороге,</a:t>
            </a:r>
          </a:p>
          <a:p>
            <a:r>
              <a:rPr lang="ru-RU" dirty="0"/>
              <a:t>Ставит ноги так и сяк.</a:t>
            </a:r>
          </a:p>
          <a:p>
            <a:r>
              <a:rPr lang="ru-RU" dirty="0"/>
              <a:t>Это вам серьёзный парень,</a:t>
            </a:r>
          </a:p>
          <a:p>
            <a:r>
              <a:rPr lang="ru-RU" dirty="0"/>
              <a:t>Не какой-нибудь червяк!</a:t>
            </a:r>
          </a:p>
          <a:p>
            <a:r>
              <a:rPr lang="ru-RU" dirty="0"/>
              <a:t>Выворачивайте ноги</a:t>
            </a:r>
          </a:p>
          <a:p>
            <a:r>
              <a:rPr lang="ru-RU" dirty="0"/>
              <a:t>Много, много, много раз!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88024" y="1772816"/>
            <a:ext cx="32403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Станете как осьминоги –</a:t>
            </a:r>
          </a:p>
          <a:p>
            <a:r>
              <a:rPr lang="ru-RU" dirty="0"/>
              <a:t>Всё успеете за час!</a:t>
            </a:r>
          </a:p>
          <a:p>
            <a:r>
              <a:rPr lang="ru-RU" dirty="0"/>
              <a:t>Ну а если не стараться,</a:t>
            </a:r>
          </a:p>
          <a:p>
            <a:r>
              <a:rPr lang="ru-RU" dirty="0"/>
              <a:t>С спортом вовсе не дружить –</a:t>
            </a:r>
          </a:p>
          <a:p>
            <a:r>
              <a:rPr lang="ru-RU" dirty="0"/>
              <a:t>Будут ноги заплетаться</a:t>
            </a:r>
          </a:p>
          <a:p>
            <a:r>
              <a:rPr lang="ru-RU" dirty="0"/>
              <a:t>И крутиться, и болтаться,</a:t>
            </a:r>
          </a:p>
          <a:p>
            <a:r>
              <a:rPr lang="ru-RU" dirty="0"/>
              <a:t>И тащиться и кататься…</a:t>
            </a:r>
          </a:p>
          <a:p>
            <a:r>
              <a:rPr lang="ru-RU" dirty="0"/>
              <a:t>Будет невозможно жить!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96605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rgbClr val="0099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Script" panose="030B0504020000000003" pitchFamily="66" charset="0"/>
                <a:ea typeface="Yu Gothic Medium" panose="020B0500000000000000" pitchFamily="34" charset="-128"/>
              </a:rPr>
              <a:t>Многоногий осьминог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1182" y1="47697" x2="22000" y2="49273"/>
                        <a14:foregroundMark x1="24000" y1="51091" x2="24000" y2="52909"/>
                        <a14:foregroundMark x1="20909" y1="55939" x2="21455" y2="58667"/>
                        <a14:foregroundMark x1="23227" y1="42303" x2="23364" y2="427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12" t="14153" r="16260" b="16654"/>
          <a:stretch/>
        </p:blipFill>
        <p:spPr>
          <a:xfrm flipH="1">
            <a:off x="179512" y="4204176"/>
            <a:ext cx="3286817" cy="25371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62468" y="5933915"/>
            <a:ext cx="5433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Script" panose="030B0504020000000003" pitchFamily="66" charset="0"/>
                <a:ea typeface="Yu Gothic Medium" panose="020B0500000000000000" pitchFamily="34" charset="-128"/>
              </a:rPr>
              <a:t>Ирина К., 6 лет</a:t>
            </a:r>
          </a:p>
        </p:txBody>
      </p:sp>
    </p:spTree>
    <p:extLst>
      <p:ext uri="{BB962C8B-B14F-4D97-AF65-F5344CB8AC3E}">
        <p14:creationId xmlns:p14="http://schemas.microsoft.com/office/powerpoint/2010/main" val="436262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9471" b="33451"/>
          <a:stretch/>
        </p:blipFill>
        <p:spPr>
          <a:xfrm>
            <a:off x="5439727" y="169337"/>
            <a:ext cx="2837986" cy="249830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20030"/>
            <a:ext cx="8784976" cy="43493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0759" y="792257"/>
            <a:ext cx="5832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Script" panose="030B0504020000000003" pitchFamily="66" charset="0"/>
                <a:ea typeface="Yu Gothic Medium" panose="020B0500000000000000" pitchFamily="34" charset="-128"/>
              </a:rPr>
              <a:t>О бабушке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2924944"/>
            <a:ext cx="31683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Моей бабушке родной выходной не нужен,</a:t>
            </a:r>
          </a:p>
          <a:p>
            <a:r>
              <a:rPr lang="ru-RU" dirty="0"/>
              <a:t>Нужно бабушке скорей приготовить ужин.</a:t>
            </a:r>
          </a:p>
          <a:p>
            <a:r>
              <a:rPr lang="ru-RU" dirty="0"/>
              <a:t>Этот ужин должен быть вкусней чем в ресторане</a:t>
            </a:r>
          </a:p>
          <a:p>
            <a:r>
              <a:rPr lang="ru-RU" dirty="0"/>
              <a:t>И непременно дать рецепт на заметку маме.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44008" y="2924943"/>
            <a:ext cx="3188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Чтобы внуки за столом не кидали кашу,</a:t>
            </a:r>
          </a:p>
          <a:p>
            <a:r>
              <a:rPr lang="ru-RU" dirty="0"/>
              <a:t>Чтоб досыта накормить все семейство наше.</a:t>
            </a:r>
          </a:p>
          <a:p>
            <a:r>
              <a:rPr lang="ru-RU" dirty="0"/>
              <a:t>Скажем хором всем столом бабушке «спасибо»,</a:t>
            </a:r>
          </a:p>
          <a:p>
            <a:r>
              <a:rPr lang="ru-RU" dirty="0"/>
              <a:t>До чего же уж вкусна заливная рыба!</a:t>
            </a:r>
          </a:p>
        </p:txBody>
      </p:sp>
    </p:spTree>
    <p:extLst>
      <p:ext uri="{BB962C8B-B14F-4D97-AF65-F5344CB8AC3E}">
        <p14:creationId xmlns:p14="http://schemas.microsoft.com/office/powerpoint/2010/main" val="2274931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8" y="215441"/>
            <a:ext cx="8765424" cy="46188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94177" y="4834256"/>
            <a:ext cx="58605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Script" panose="030B0504020000000003" pitchFamily="66" charset="0"/>
                <a:ea typeface="Yu Gothic Medium" panose="020B0500000000000000" pitchFamily="34" charset="-128"/>
              </a:rPr>
              <a:t>Дети подготовительной к школе группы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3846" y1="78478" x2="42923" y2="81848"/>
                        <a14:foregroundMark x1="42923" y1="81848" x2="42615" y2="81848"/>
                        <a14:foregroundMark x1="40615" y1="84022" x2="44923" y2="83913"/>
                        <a14:foregroundMark x1="32462" y1="92174" x2="32462" y2="92174"/>
                        <a14:foregroundMark x1="32462" y1="92174" x2="35077" y2="92283"/>
                        <a14:foregroundMark x1="16615" y1="75652" x2="16615" y2="75652"/>
                        <a14:foregroundMark x1="18154" y1="75543" x2="15692" y2="75326"/>
                        <a14:foregroundMark x1="13231" y1="78696" x2="10769" y2="78261"/>
                        <a14:foregroundMark x1="30923" y1="78804" x2="35077" y2="78478"/>
                        <a14:foregroundMark x1="7538" y1="63261" x2="5385" y2="63587"/>
                        <a14:foregroundMark x1="84154" y1="66630" x2="49077" y2="95761"/>
                        <a14:foregroundMark x1="86615" y1="92609" x2="38154" y2="94239"/>
                        <a14:foregroundMark x1="82769" y1="84457" x2="80923" y2="84348"/>
                        <a14:foregroundMark x1="90000" y1="62935" x2="92000" y2="63152"/>
                        <a14:foregroundMark x1="92000" y1="63152" x2="92154" y2="63152"/>
                        <a14:foregroundMark x1="94000" y1="63152" x2="92923" y2="63043"/>
                        <a14:foregroundMark x1="69231" y1="9783" x2="63846" y2="24348"/>
                        <a14:foregroundMark x1="63846" y1="24348" x2="63846" y2="24348"/>
                        <a14:foregroundMark x1="84000" y1="27174" x2="79692" y2="35652"/>
                        <a14:foregroundMark x1="80615" y1="26957" x2="76308" y2="33913"/>
                        <a14:foregroundMark x1="54308" y1="62717" x2="55538" y2="66630"/>
                        <a14:foregroundMark x1="29538" y1="95109" x2="33846" y2="98804"/>
                        <a14:foregroundMark x1="4615" y1="96413" x2="29077" y2="99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6" t="8305" r="2267"/>
          <a:stretch/>
        </p:blipFill>
        <p:spPr>
          <a:xfrm>
            <a:off x="94900" y="3133346"/>
            <a:ext cx="2676900" cy="363990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03648" y="836712"/>
            <a:ext cx="31683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 береты нужно сшить бабушке внучатам,</a:t>
            </a:r>
          </a:p>
          <a:p>
            <a:r>
              <a:rPr lang="ru-RU" dirty="0"/>
              <a:t>Чтоб зимой смогли пойти в них гулять ребята.</a:t>
            </a:r>
          </a:p>
          <a:p>
            <a:r>
              <a:rPr lang="ru-RU" dirty="0"/>
              <a:t>Шапочку с помпоном свяжет даже папе:</a:t>
            </a:r>
          </a:p>
          <a:p>
            <a:r>
              <a:rPr lang="ru-RU" dirty="0"/>
              <a:t>Розовая, желтая – пряжи на всех хватит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44008" y="836712"/>
            <a:ext cx="32941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/>
              <a:t>Сразу папа запоет от приятных мыслей,</a:t>
            </a:r>
          </a:p>
          <a:p>
            <a:r>
              <a:rPr lang="ru-RU" dirty="0"/>
              <a:t>Будет больше всех он рад ведь наш папа лысый.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7" b="99833" l="0" r="100000">
                        <a14:foregroundMark x1="21667" y1="50333" x2="25000" y2="57000"/>
                        <a14:foregroundMark x1="38333" y1="68833" x2="41167" y2="69000"/>
                        <a14:foregroundMark x1="68167" y1="38000" x2="68667" y2="42000"/>
                      </a14:backgroundRemoval>
                    </a14:imgEffect>
                  </a14:imgLayer>
                </a14:imgProps>
              </a:ext>
            </a:extLst>
          </a:blip>
          <a:srcRect l="532" t="17640" r="2870" b="18100"/>
          <a:stretch/>
        </p:blipFill>
        <p:spPr>
          <a:xfrm>
            <a:off x="5724128" y="2613105"/>
            <a:ext cx="1656184" cy="110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294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20030"/>
            <a:ext cx="8784976" cy="43493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7778" y="192092"/>
            <a:ext cx="50659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Script" panose="030B0504020000000003" pitchFamily="66" charset="0"/>
                <a:ea typeface="Yu Gothic Medium" panose="020B0500000000000000" pitchFamily="34" charset="-128"/>
              </a:rPr>
              <a:t>Бах – </a:t>
            </a:r>
          </a:p>
          <a:p>
            <a:pPr algn="ctr"/>
            <a:r>
              <a:rPr lang="ru-RU" sz="6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Script" panose="030B0504020000000003" pitchFamily="66" charset="0"/>
                <a:ea typeface="Yu Gothic Medium" panose="020B0500000000000000" pitchFamily="34" charset="-128"/>
              </a:rPr>
              <a:t>пожар!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2894036"/>
            <a:ext cx="31683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Наша Маша, наша Маша любит спичками играть,</a:t>
            </a:r>
          </a:p>
          <a:p>
            <a:r>
              <a:rPr lang="ru-RU" dirty="0"/>
              <a:t>Ничего не хочет слышать, ничего не хочет знать.</a:t>
            </a:r>
          </a:p>
          <a:p>
            <a:r>
              <a:rPr lang="ru-RU" dirty="0"/>
              <a:t>Мама с папой на работу поспешили убежать,</a:t>
            </a:r>
          </a:p>
          <a:p>
            <a:r>
              <a:rPr lang="ru-RU" dirty="0"/>
              <a:t>Нашу Машу с братом Пашей не боялись оставлять.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20704" y="4004012"/>
            <a:ext cx="3188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 наш Паша ну конечно он играть пошёл во двор,</a:t>
            </a:r>
          </a:p>
          <a:p>
            <a:r>
              <a:rPr lang="ru-RU" dirty="0"/>
              <a:t>А вот Маша поспешила сразу к спичкам – </a:t>
            </a:r>
          </a:p>
          <a:p>
            <a:r>
              <a:rPr lang="ru-RU" dirty="0"/>
              <a:t>Бах – пожар!</a:t>
            </a:r>
          </a:p>
          <a:p>
            <a:endParaRPr lang="ru-RU" dirty="0"/>
          </a:p>
        </p:txBody>
      </p:sp>
      <p:pic>
        <p:nvPicPr>
          <p:cNvPr id="2050" name="Picture 2" descr="https://cdn2.vectorstock.com/i/1000x1000/20/71/isolated-abstract-red-and-orange-color-flame-logo-vector-1173207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12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13"/>
          <a:stretch/>
        </p:blipFill>
        <p:spPr bwMode="auto">
          <a:xfrm>
            <a:off x="5292080" y="192092"/>
            <a:ext cx="3410330" cy="345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394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19371"/>
            <a:ext cx="8784976" cy="4349330"/>
          </a:xfrm>
          <a:prstGeom prst="rect">
            <a:avLst/>
          </a:prstGeom>
        </p:spPr>
      </p:pic>
      <p:pic>
        <p:nvPicPr>
          <p:cNvPr id="2050" name="Picture 2" descr="https://cdn2.vectorstock.com/i/1000x1000/20/71/isolated-abstract-red-and-orange-color-flame-logo-vector-1173207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12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13"/>
          <a:stretch/>
        </p:blipFill>
        <p:spPr bwMode="auto">
          <a:xfrm>
            <a:off x="4932041" y="1107888"/>
            <a:ext cx="2900568" cy="293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31640" y="1107888"/>
            <a:ext cx="30963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Ну и Паша ну конечно сразу к Маше побежал,</a:t>
            </a:r>
          </a:p>
          <a:p>
            <a:r>
              <a:rPr lang="ru-RU" dirty="0"/>
              <a:t>И пожарных сразу вызвал, номер 01 набрал.</a:t>
            </a:r>
          </a:p>
          <a:p>
            <a:r>
              <a:rPr lang="ru-RU" dirty="0"/>
              <a:t>Ну и вам  урок, ребята, точно помните всегда:</a:t>
            </a:r>
          </a:p>
          <a:p>
            <a:r>
              <a:rPr lang="ru-RU" dirty="0"/>
              <a:t>Спички брать без спроса взрослых</a:t>
            </a:r>
          </a:p>
          <a:p>
            <a:r>
              <a:rPr lang="ru-RU" dirty="0"/>
              <a:t>Ну конечно же нельзя!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5373216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Script" panose="030B0504020000000003" pitchFamily="66" charset="0"/>
                <a:ea typeface="Yu Gothic Medium" panose="020B0500000000000000" pitchFamily="34" charset="-128"/>
              </a:rPr>
              <a:t>Дети подготовительной к школе группы</a:t>
            </a:r>
          </a:p>
        </p:txBody>
      </p:sp>
    </p:spTree>
    <p:extLst>
      <p:ext uri="{BB962C8B-B14F-4D97-AF65-F5344CB8AC3E}">
        <p14:creationId xmlns:p14="http://schemas.microsoft.com/office/powerpoint/2010/main" val="36632646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703</TotalTime>
  <Words>893</Words>
  <Application>Microsoft Office PowerPoint</Application>
  <PresentationFormat>Экран (4:3)</PresentationFormat>
  <Paragraphs>171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Yu Gothic Medium</vt:lpstr>
      <vt:lpstr>Arial</vt:lpstr>
      <vt:lpstr>Book Antiqua</vt:lpstr>
      <vt:lpstr>Bookman Old Style</vt:lpstr>
      <vt:lpstr>Cambria</vt:lpstr>
      <vt:lpstr>Century Gothic</vt:lpstr>
      <vt:lpstr>Segoe Script</vt:lpstr>
      <vt:lpstr>Times New Roman</vt:lpstr>
      <vt:lpstr>Аптека</vt:lpstr>
      <vt:lpstr>Маленькие авторы больших историй</vt:lpstr>
      <vt:lpstr>Представляем вашему вниманию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BOOKварь</dc:title>
  <dc:creator>Валентина</dc:creator>
  <cp:lastModifiedBy>Константин Осинцев</cp:lastModifiedBy>
  <cp:revision>56</cp:revision>
  <dcterms:created xsi:type="dcterms:W3CDTF">2018-11-12T09:43:04Z</dcterms:created>
  <dcterms:modified xsi:type="dcterms:W3CDTF">2020-11-22T12:49:03Z</dcterms:modified>
</cp:coreProperties>
</file>