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9" r:id="rId4"/>
    <p:sldId id="300" r:id="rId5"/>
    <p:sldId id="266" r:id="rId6"/>
    <p:sldId id="264" r:id="rId7"/>
    <p:sldId id="260" r:id="rId8"/>
    <p:sldId id="265" r:id="rId9"/>
    <p:sldId id="270" r:id="rId10"/>
    <p:sldId id="302" r:id="rId11"/>
    <p:sldId id="269" r:id="rId12"/>
    <p:sldId id="271" r:id="rId13"/>
    <p:sldId id="272" r:id="rId14"/>
    <p:sldId id="303" r:id="rId15"/>
    <p:sldId id="305" r:id="rId16"/>
    <p:sldId id="273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3" r:id="rId31"/>
    <p:sldId id="294" r:id="rId32"/>
    <p:sldId id="295" r:id="rId33"/>
    <p:sldId id="296" r:id="rId34"/>
    <p:sldId id="297" r:id="rId35"/>
    <p:sldId id="298" r:id="rId36"/>
    <p:sldId id="304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FB3E30-0E06-604E-B14E-7B305C4BBF3F}" type="doc">
      <dgm:prSet loTypeId="urn:microsoft.com/office/officeart/2005/8/layout/target3" loCatId="" qsTypeId="urn:microsoft.com/office/officeart/2005/8/quickstyle/3D1" qsCatId="3D" csTypeId="urn:microsoft.com/office/officeart/2005/8/colors/accent1_2#4" csCatId="accent1" phldr="1"/>
      <dgm:spPr/>
      <dgm:t>
        <a:bodyPr/>
        <a:lstStyle/>
        <a:p>
          <a:endParaRPr lang="ru-RU"/>
        </a:p>
      </dgm:t>
    </dgm:pt>
    <dgm:pt modelId="{E8CFBA71-D480-924D-94FF-27DF7BD9425A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tx2">
              <a:lumMod val="50000"/>
            </a:schemeClr>
          </a:solidFill>
        </a:ln>
      </dgm:spPr>
      <dgm:t>
        <a:bodyPr/>
        <a:lstStyle/>
        <a:p>
          <a:r>
            <a:rPr lang="ru-RU" sz="1800" dirty="0" smtClean="0"/>
            <a:t>Обучение, построенное </a:t>
          </a:r>
          <a:r>
            <a:rPr lang="ru-RU" sz="1800" dirty="0" smtClean="0"/>
            <a:t>на </a:t>
          </a:r>
          <a:r>
            <a:rPr lang="ru-RU" sz="1800" dirty="0" smtClean="0"/>
            <a:t>передаче информации, должно быть заменено на обучением деятельностью</a:t>
          </a:r>
          <a:endParaRPr lang="ru-RU" sz="1800" dirty="0"/>
        </a:p>
      </dgm:t>
    </dgm:pt>
    <dgm:pt modelId="{F26D2E4C-10E0-D342-9DE4-2B4087FEE095}" type="parTrans" cxnId="{AA9B9636-02AB-8344-AD99-197FD7BE011F}">
      <dgm:prSet/>
      <dgm:spPr/>
      <dgm:t>
        <a:bodyPr/>
        <a:lstStyle/>
        <a:p>
          <a:endParaRPr lang="ru-RU"/>
        </a:p>
      </dgm:t>
    </dgm:pt>
    <dgm:pt modelId="{4BB23FF4-04DD-1D49-B2BA-F55718545C15}" type="sibTrans" cxnId="{AA9B9636-02AB-8344-AD99-197FD7BE011F}">
      <dgm:prSet/>
      <dgm:spPr/>
      <dgm:t>
        <a:bodyPr/>
        <a:lstStyle/>
        <a:p>
          <a:endParaRPr lang="ru-RU"/>
        </a:p>
      </dgm:t>
    </dgm:pt>
    <dgm:pt modelId="{2EAC390C-D67C-3046-8AB8-12B7CBE109AC}">
      <dgm:prSet phldrT="[Текст]" custT="1"/>
      <dgm:spPr/>
      <dgm:t>
        <a:bodyPr/>
        <a:lstStyle/>
        <a:p>
          <a:endParaRPr lang="ru-RU" sz="2400" dirty="0"/>
        </a:p>
      </dgm:t>
    </dgm:pt>
    <dgm:pt modelId="{751DE197-6D6C-614A-8521-CA93C20346BC}" type="parTrans" cxnId="{EA399E2C-5A92-E14C-8E93-561873C1C470}">
      <dgm:prSet/>
      <dgm:spPr/>
      <dgm:t>
        <a:bodyPr/>
        <a:lstStyle/>
        <a:p>
          <a:endParaRPr lang="ru-RU"/>
        </a:p>
      </dgm:t>
    </dgm:pt>
    <dgm:pt modelId="{843062E3-7A85-F244-A953-0C9CC6DD30AA}" type="sibTrans" cxnId="{EA399E2C-5A92-E14C-8E93-561873C1C470}">
      <dgm:prSet/>
      <dgm:spPr/>
      <dgm:t>
        <a:bodyPr/>
        <a:lstStyle/>
        <a:p>
          <a:endParaRPr lang="ru-RU"/>
        </a:p>
      </dgm:t>
    </dgm:pt>
    <dgm:pt modelId="{883E0EBF-97AB-A147-A726-D31A260C29F2}">
      <dgm:prSet phldrT="[Текст]" custT="1"/>
      <dgm:spPr/>
      <dgm:t>
        <a:bodyPr/>
        <a:lstStyle/>
        <a:p>
          <a:r>
            <a:rPr lang="ru-RU" sz="1800" dirty="0" smtClean="0"/>
            <a:t>Меняется содержание образования: не информация о деятельности плюс немного деятельности, а деятельность, основанная на информации. </a:t>
          </a:r>
          <a:endParaRPr lang="ru-RU" sz="1800" dirty="0"/>
        </a:p>
      </dgm:t>
    </dgm:pt>
    <dgm:pt modelId="{96C15012-22C9-0D45-908F-A6A65F297A89}" type="parTrans" cxnId="{F00CCE58-BAA8-1B46-96F1-322E3C652846}">
      <dgm:prSet/>
      <dgm:spPr/>
      <dgm:t>
        <a:bodyPr/>
        <a:lstStyle/>
        <a:p>
          <a:endParaRPr lang="ru-RU"/>
        </a:p>
      </dgm:t>
    </dgm:pt>
    <dgm:pt modelId="{1251420C-57B7-F94F-A797-0406FB9E2097}" type="sibTrans" cxnId="{F00CCE58-BAA8-1B46-96F1-322E3C652846}">
      <dgm:prSet/>
      <dgm:spPr/>
      <dgm:t>
        <a:bodyPr/>
        <a:lstStyle/>
        <a:p>
          <a:endParaRPr lang="ru-RU"/>
        </a:p>
      </dgm:t>
    </dgm:pt>
    <dgm:pt modelId="{00CA49E7-B0D2-0941-94B0-075EB7579247}">
      <dgm:prSet phldrT="[Текст]" custT="1"/>
      <dgm:spPr/>
      <dgm:t>
        <a:bodyPr/>
        <a:lstStyle/>
        <a:p>
          <a:endParaRPr lang="ru-RU" sz="1600" dirty="0"/>
        </a:p>
      </dgm:t>
    </dgm:pt>
    <dgm:pt modelId="{B2E682DC-287A-2F45-B45B-A277B4FFD4C7}" type="parTrans" cxnId="{EFFD1E6F-F691-1847-841D-469DF3F94007}">
      <dgm:prSet/>
      <dgm:spPr/>
      <dgm:t>
        <a:bodyPr/>
        <a:lstStyle/>
        <a:p>
          <a:endParaRPr lang="ru-RU"/>
        </a:p>
      </dgm:t>
    </dgm:pt>
    <dgm:pt modelId="{C082AFDB-1C09-9040-82AA-146EF6710F57}" type="sibTrans" cxnId="{EFFD1E6F-F691-1847-841D-469DF3F94007}">
      <dgm:prSet/>
      <dgm:spPr/>
      <dgm:t>
        <a:bodyPr/>
        <a:lstStyle/>
        <a:p>
          <a:endParaRPr lang="ru-RU"/>
        </a:p>
      </dgm:t>
    </dgm:pt>
    <dgm:pt modelId="{B9D0F33D-9E2B-BA45-AF41-BC0CF775C436}">
      <dgm:prSet phldrT="[Текст]" custT="1"/>
      <dgm:spPr/>
      <dgm:t>
        <a:bodyPr/>
        <a:lstStyle/>
        <a:p>
          <a:endParaRPr lang="ru-RU" sz="2400" dirty="0"/>
        </a:p>
      </dgm:t>
    </dgm:pt>
    <dgm:pt modelId="{CC82D737-EE2D-504B-BBFF-1A2BC9BFB84E}" type="parTrans" cxnId="{CF120C40-C35F-1542-BD40-44160AEA6961}">
      <dgm:prSet/>
      <dgm:spPr/>
      <dgm:t>
        <a:bodyPr/>
        <a:lstStyle/>
        <a:p>
          <a:endParaRPr lang="ru-RU"/>
        </a:p>
      </dgm:t>
    </dgm:pt>
    <dgm:pt modelId="{F0C08C2B-AD21-8048-983A-B51EB61BBC8D}" type="sibTrans" cxnId="{CF120C40-C35F-1542-BD40-44160AEA6961}">
      <dgm:prSet/>
      <dgm:spPr/>
      <dgm:t>
        <a:bodyPr/>
        <a:lstStyle/>
        <a:p>
          <a:endParaRPr lang="ru-RU"/>
        </a:p>
      </dgm:t>
    </dgm:pt>
    <dgm:pt modelId="{B4F12790-9861-9344-93EA-2A6BC3AC5A66}">
      <dgm:prSet phldrT="[Текст]" custT="1"/>
      <dgm:spPr/>
      <dgm:t>
        <a:bodyPr/>
        <a:lstStyle/>
        <a:p>
          <a:r>
            <a:rPr lang="ru-RU" sz="1400" dirty="0" smtClean="0"/>
            <a:t>Изменяются формы взаимодействия педагогов и детей. На смену традиционным приходят формы активного обучения:  игры, анализ конкретных ситуаций, разыгрывание ролей и т.д.</a:t>
          </a:r>
          <a:endParaRPr lang="ru-RU" sz="1400" dirty="0"/>
        </a:p>
      </dgm:t>
    </dgm:pt>
    <dgm:pt modelId="{704F666B-BAA2-9247-A8FE-44EE0F49CCD2}" type="parTrans" cxnId="{8D056C79-3683-6441-ADC6-10998872790D}">
      <dgm:prSet/>
      <dgm:spPr/>
      <dgm:t>
        <a:bodyPr/>
        <a:lstStyle/>
        <a:p>
          <a:endParaRPr lang="ru-RU"/>
        </a:p>
      </dgm:t>
    </dgm:pt>
    <dgm:pt modelId="{AAE2B822-FDD5-F24D-B659-34BD724684F5}" type="sibTrans" cxnId="{8D056C79-3683-6441-ADC6-10998872790D}">
      <dgm:prSet/>
      <dgm:spPr/>
      <dgm:t>
        <a:bodyPr/>
        <a:lstStyle/>
        <a:p>
          <a:endParaRPr lang="ru-RU"/>
        </a:p>
      </dgm:t>
    </dgm:pt>
    <dgm:pt modelId="{CD5926C8-F023-604E-948F-8C62C44334FF}">
      <dgm:prSet phldrT="[Текст]" custT="1"/>
      <dgm:spPr/>
      <dgm:t>
        <a:bodyPr/>
        <a:lstStyle/>
        <a:p>
          <a:r>
            <a:rPr lang="ru-RU" sz="1400" dirty="0" smtClean="0"/>
            <a:t>Изменение целей, содержания и формы обучения существенно влияют на характер общения педагога и ребенка, на атмосферу их взаимодействия. Партнерство, равенство личностей в поступках, свобода в выборе, положительный эмоциональный фон – все это становится доминантой отношений.</a:t>
          </a:r>
          <a:endParaRPr lang="ru-RU" sz="1400" dirty="0"/>
        </a:p>
      </dgm:t>
    </dgm:pt>
    <dgm:pt modelId="{DFB1959F-A59D-4C45-ACE6-6C828C78C5B0}" type="sibTrans" cxnId="{877717EC-F82C-294E-BF15-24F7F5AA026F}">
      <dgm:prSet/>
      <dgm:spPr/>
      <dgm:t>
        <a:bodyPr/>
        <a:lstStyle/>
        <a:p>
          <a:endParaRPr lang="ru-RU"/>
        </a:p>
      </dgm:t>
    </dgm:pt>
    <dgm:pt modelId="{16AA1B0F-0DA7-204E-B7AD-CA265EE370EE}" type="parTrans" cxnId="{877717EC-F82C-294E-BF15-24F7F5AA026F}">
      <dgm:prSet/>
      <dgm:spPr/>
      <dgm:t>
        <a:bodyPr/>
        <a:lstStyle/>
        <a:p>
          <a:endParaRPr lang="ru-RU"/>
        </a:p>
      </dgm:t>
    </dgm:pt>
    <dgm:pt modelId="{0778066E-BF4D-9742-9011-CB0492D5560E}">
      <dgm:prSet phldrT="[Текст]" custT="1"/>
      <dgm:spPr/>
      <dgm:t>
        <a:bodyPr/>
        <a:lstStyle/>
        <a:p>
          <a:endParaRPr lang="ru-RU" sz="2400" dirty="0"/>
        </a:p>
      </dgm:t>
    </dgm:pt>
    <dgm:pt modelId="{E005E32A-DA0D-9147-B29F-DB2B80E01834}" type="sibTrans" cxnId="{593EB4F3-5E29-464E-A68E-26B357CE4C46}">
      <dgm:prSet/>
      <dgm:spPr/>
      <dgm:t>
        <a:bodyPr/>
        <a:lstStyle/>
        <a:p>
          <a:endParaRPr lang="ru-RU"/>
        </a:p>
      </dgm:t>
    </dgm:pt>
    <dgm:pt modelId="{EE5CC3C1-7EA1-4142-8DC8-4A1FCDDF1BDF}" type="parTrans" cxnId="{593EB4F3-5E29-464E-A68E-26B357CE4C46}">
      <dgm:prSet/>
      <dgm:spPr/>
      <dgm:t>
        <a:bodyPr/>
        <a:lstStyle/>
        <a:p>
          <a:endParaRPr lang="ru-RU"/>
        </a:p>
      </dgm:t>
    </dgm:pt>
    <dgm:pt modelId="{9C838EB2-80DE-4EEF-A2DE-A85E903FB650}">
      <dgm:prSet phldrT="[Текст]" custT="1"/>
      <dgm:spPr/>
      <dgm:t>
        <a:bodyPr/>
        <a:lstStyle/>
        <a:p>
          <a:endParaRPr lang="ru-RU" sz="1400" dirty="0"/>
        </a:p>
      </dgm:t>
    </dgm:pt>
    <dgm:pt modelId="{0EAD425F-1F0C-4EDE-A525-876F78FEA779}" type="parTrans" cxnId="{2E43170E-F44C-4061-AE0F-E1EECB2864F8}">
      <dgm:prSet/>
      <dgm:spPr/>
    </dgm:pt>
    <dgm:pt modelId="{9F4BFAFC-A168-475C-836F-84ADFE15BF10}" type="sibTrans" cxnId="{2E43170E-F44C-4061-AE0F-E1EECB2864F8}">
      <dgm:prSet/>
      <dgm:spPr/>
    </dgm:pt>
    <dgm:pt modelId="{74567EC4-74A1-6A47-B2AB-D54A3083EBBC}" type="pres">
      <dgm:prSet presAssocID="{84FB3E30-0E06-604E-B14E-7B305C4BBF3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879480-F5E3-904A-B781-AE2DD94780AA}" type="pres">
      <dgm:prSet presAssocID="{0778066E-BF4D-9742-9011-CB0492D5560E}" presName="circle1" presStyleLbl="node1" presStyleIdx="0" presStyleCnt="3"/>
      <dgm:spPr/>
    </dgm:pt>
    <dgm:pt modelId="{035E3D43-29EF-AD4B-8EAA-17FE72B59D8E}" type="pres">
      <dgm:prSet presAssocID="{0778066E-BF4D-9742-9011-CB0492D5560E}" presName="space" presStyleCnt="0"/>
      <dgm:spPr/>
    </dgm:pt>
    <dgm:pt modelId="{F145EAC2-6A7D-3043-9484-456BB5896425}" type="pres">
      <dgm:prSet presAssocID="{0778066E-BF4D-9742-9011-CB0492D5560E}" presName="rect1" presStyleLbl="alignAcc1" presStyleIdx="0" presStyleCnt="3" custLinFactNeighborX="742" custLinFactNeighborY="-385"/>
      <dgm:spPr/>
      <dgm:t>
        <a:bodyPr/>
        <a:lstStyle/>
        <a:p>
          <a:endParaRPr lang="ru-RU"/>
        </a:p>
      </dgm:t>
    </dgm:pt>
    <dgm:pt modelId="{5BD26324-0BAA-4C4F-AA4F-5ED88B2B0184}" type="pres">
      <dgm:prSet presAssocID="{2EAC390C-D67C-3046-8AB8-12B7CBE109AC}" presName="vertSpace2" presStyleLbl="node1" presStyleIdx="0" presStyleCnt="3"/>
      <dgm:spPr/>
    </dgm:pt>
    <dgm:pt modelId="{0548338C-D04F-9646-BFEC-846E7733CF97}" type="pres">
      <dgm:prSet presAssocID="{2EAC390C-D67C-3046-8AB8-12B7CBE109AC}" presName="circle2" presStyleLbl="node1" presStyleIdx="1" presStyleCnt="3"/>
      <dgm:spPr/>
    </dgm:pt>
    <dgm:pt modelId="{966F3595-54CF-9344-B547-F6D2DB0542F4}" type="pres">
      <dgm:prSet presAssocID="{2EAC390C-D67C-3046-8AB8-12B7CBE109AC}" presName="rect2" presStyleLbl="alignAcc1" presStyleIdx="1" presStyleCnt="3" custLinFactNeighborX="1140" custLinFactNeighborY="-558"/>
      <dgm:spPr/>
      <dgm:t>
        <a:bodyPr/>
        <a:lstStyle/>
        <a:p>
          <a:endParaRPr lang="ru-RU"/>
        </a:p>
      </dgm:t>
    </dgm:pt>
    <dgm:pt modelId="{8B7193BE-365C-0644-936B-A0CDED810CD2}" type="pres">
      <dgm:prSet presAssocID="{B9D0F33D-9E2B-BA45-AF41-BC0CF775C436}" presName="vertSpace3" presStyleLbl="node1" presStyleIdx="1" presStyleCnt="3"/>
      <dgm:spPr/>
    </dgm:pt>
    <dgm:pt modelId="{20AC1A04-AA95-6C45-81F3-033A35E8B573}" type="pres">
      <dgm:prSet presAssocID="{B9D0F33D-9E2B-BA45-AF41-BC0CF775C436}" presName="circle3" presStyleLbl="node1" presStyleIdx="2" presStyleCnt="3"/>
      <dgm:spPr/>
    </dgm:pt>
    <dgm:pt modelId="{4394CE22-8383-9542-ABD6-C4BAB2741D50}" type="pres">
      <dgm:prSet presAssocID="{B9D0F33D-9E2B-BA45-AF41-BC0CF775C436}" presName="rect3" presStyleLbl="alignAcc1" presStyleIdx="2" presStyleCnt="3" custScaleX="100965" custScaleY="139463" custLinFactNeighborX="397" custLinFactNeighborY="12049"/>
      <dgm:spPr/>
      <dgm:t>
        <a:bodyPr/>
        <a:lstStyle/>
        <a:p>
          <a:endParaRPr lang="ru-RU"/>
        </a:p>
      </dgm:t>
    </dgm:pt>
    <dgm:pt modelId="{248C6BF7-6652-4246-99BA-824DE766332F}" type="pres">
      <dgm:prSet presAssocID="{0778066E-BF4D-9742-9011-CB0492D5560E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F673DD-D4BE-6B43-9123-1CFE81711D09}" type="pres">
      <dgm:prSet presAssocID="{0778066E-BF4D-9742-9011-CB0492D5560E}" presName="rect1ChTx" presStyleLbl="alignAcc1" presStyleIdx="2" presStyleCnt="3" custScaleX="187317" custLinFactNeighborX="-32801" custLinFactNeighborY="-12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E3406A-CC05-884C-97CF-D112CEC7162B}" type="pres">
      <dgm:prSet presAssocID="{2EAC390C-D67C-3046-8AB8-12B7CBE109AC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B68CFE-5A6C-B04C-AFCB-2289219CD9E0}" type="pres">
      <dgm:prSet presAssocID="{2EAC390C-D67C-3046-8AB8-12B7CBE109AC}" presName="rect2ChTx" presStyleLbl="alignAcc1" presStyleIdx="2" presStyleCnt="3" custScaleX="167100" custScaleY="100000" custLinFactNeighborX="-39662" custLinFactNeighborY="-59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247206-EC0F-574B-9686-63A308FE613A}" type="pres">
      <dgm:prSet presAssocID="{B9D0F33D-9E2B-BA45-AF41-BC0CF775C436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E36199-7007-604E-B442-52286DA0FF0A}" type="pres">
      <dgm:prSet presAssocID="{B9D0F33D-9E2B-BA45-AF41-BC0CF775C436}" presName="rect3ChTx" presStyleLbl="alignAcc1" presStyleIdx="2" presStyleCnt="3" custScaleX="193935" custLinFactNeighborX="-45851" custLinFactNeighborY="-11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3A9F48-0950-4119-B8EE-524A0F0E8AE4}" type="presOf" srcId="{0778066E-BF4D-9742-9011-CB0492D5560E}" destId="{F145EAC2-6A7D-3043-9484-456BB5896425}" srcOrd="0" destOrd="0" presId="urn:microsoft.com/office/officeart/2005/8/layout/target3"/>
    <dgm:cxn modelId="{8815B022-86F2-403A-82A2-0DD39260544A}" type="presOf" srcId="{B4F12790-9861-9344-93EA-2A6BC3AC5A66}" destId="{3BE36199-7007-604E-B442-52286DA0FF0A}" srcOrd="0" destOrd="1" presId="urn:microsoft.com/office/officeart/2005/8/layout/target3"/>
    <dgm:cxn modelId="{CF120C40-C35F-1542-BD40-44160AEA6961}" srcId="{84FB3E30-0E06-604E-B14E-7B305C4BBF3F}" destId="{B9D0F33D-9E2B-BA45-AF41-BC0CF775C436}" srcOrd="2" destOrd="0" parTransId="{CC82D737-EE2D-504B-BBFF-1A2BC9BFB84E}" sibTransId="{F0C08C2B-AD21-8048-983A-B51EB61BBC8D}"/>
    <dgm:cxn modelId="{AA9B9636-02AB-8344-AD99-197FD7BE011F}" srcId="{0778066E-BF4D-9742-9011-CB0492D5560E}" destId="{E8CFBA71-D480-924D-94FF-27DF7BD9425A}" srcOrd="0" destOrd="0" parTransId="{F26D2E4C-10E0-D342-9DE4-2B4087FEE095}" sibTransId="{4BB23FF4-04DD-1D49-B2BA-F55718545C15}"/>
    <dgm:cxn modelId="{877717EC-F82C-294E-BF15-24F7F5AA026F}" srcId="{B9D0F33D-9E2B-BA45-AF41-BC0CF775C436}" destId="{CD5926C8-F023-604E-948F-8C62C44334FF}" srcOrd="2" destOrd="0" parTransId="{16AA1B0F-0DA7-204E-B7AD-CA265EE370EE}" sibTransId="{DFB1959F-A59D-4C45-ACE6-6C828C78C5B0}"/>
    <dgm:cxn modelId="{F00CCE58-BAA8-1B46-96F1-322E3C652846}" srcId="{2EAC390C-D67C-3046-8AB8-12B7CBE109AC}" destId="{883E0EBF-97AB-A147-A726-D31A260C29F2}" srcOrd="0" destOrd="0" parTransId="{96C15012-22C9-0D45-908F-A6A65F297A89}" sibTransId="{1251420C-57B7-F94F-A797-0406FB9E2097}"/>
    <dgm:cxn modelId="{2E43170E-F44C-4061-AE0F-E1EECB2864F8}" srcId="{B9D0F33D-9E2B-BA45-AF41-BC0CF775C436}" destId="{9C838EB2-80DE-4EEF-A2DE-A85E903FB650}" srcOrd="0" destOrd="0" parTransId="{0EAD425F-1F0C-4EDE-A525-876F78FEA779}" sibTransId="{9F4BFAFC-A168-475C-836F-84ADFE15BF10}"/>
    <dgm:cxn modelId="{D24F33D7-F86A-4477-A357-27B03A7EEB24}" type="presOf" srcId="{0778066E-BF4D-9742-9011-CB0492D5560E}" destId="{248C6BF7-6652-4246-99BA-824DE766332F}" srcOrd="1" destOrd="0" presId="urn:microsoft.com/office/officeart/2005/8/layout/target3"/>
    <dgm:cxn modelId="{DEF2B6D1-233E-4518-8A38-120EE65AEDAF}" type="presOf" srcId="{84FB3E30-0E06-604E-B14E-7B305C4BBF3F}" destId="{74567EC4-74A1-6A47-B2AB-D54A3083EBBC}" srcOrd="0" destOrd="0" presId="urn:microsoft.com/office/officeart/2005/8/layout/target3"/>
    <dgm:cxn modelId="{C550FA8B-0F12-43F3-A75B-4301605AF22E}" type="presOf" srcId="{9C838EB2-80DE-4EEF-A2DE-A85E903FB650}" destId="{3BE36199-7007-604E-B442-52286DA0FF0A}" srcOrd="0" destOrd="0" presId="urn:microsoft.com/office/officeart/2005/8/layout/target3"/>
    <dgm:cxn modelId="{EFFD1E6F-F691-1847-841D-469DF3F94007}" srcId="{2EAC390C-D67C-3046-8AB8-12B7CBE109AC}" destId="{00CA49E7-B0D2-0941-94B0-075EB7579247}" srcOrd="1" destOrd="0" parTransId="{B2E682DC-287A-2F45-B45B-A277B4FFD4C7}" sibTransId="{C082AFDB-1C09-9040-82AA-146EF6710F57}"/>
    <dgm:cxn modelId="{7E639913-298B-47B5-B159-C85B0FB3E3D9}" type="presOf" srcId="{E8CFBA71-D480-924D-94FF-27DF7BD9425A}" destId="{47F673DD-D4BE-6B43-9123-1CFE81711D09}" srcOrd="0" destOrd="0" presId="urn:microsoft.com/office/officeart/2005/8/layout/target3"/>
    <dgm:cxn modelId="{03E22318-57C7-4151-B0E0-F659277D46E2}" type="presOf" srcId="{B9D0F33D-9E2B-BA45-AF41-BC0CF775C436}" destId="{45247206-EC0F-574B-9686-63A308FE613A}" srcOrd="1" destOrd="0" presId="urn:microsoft.com/office/officeart/2005/8/layout/target3"/>
    <dgm:cxn modelId="{8D056C79-3683-6441-ADC6-10998872790D}" srcId="{B9D0F33D-9E2B-BA45-AF41-BC0CF775C436}" destId="{B4F12790-9861-9344-93EA-2A6BC3AC5A66}" srcOrd="1" destOrd="0" parTransId="{704F666B-BAA2-9247-A8FE-44EE0F49CCD2}" sibTransId="{AAE2B822-FDD5-F24D-B659-34BD724684F5}"/>
    <dgm:cxn modelId="{A0377BA3-0D57-4D82-8FE3-71CB2C474D51}" type="presOf" srcId="{CD5926C8-F023-604E-948F-8C62C44334FF}" destId="{3BE36199-7007-604E-B442-52286DA0FF0A}" srcOrd="0" destOrd="2" presId="urn:microsoft.com/office/officeart/2005/8/layout/target3"/>
    <dgm:cxn modelId="{82532AD3-03EE-43D8-AFB6-6D3660FF77E1}" type="presOf" srcId="{2EAC390C-D67C-3046-8AB8-12B7CBE109AC}" destId="{B2E3406A-CC05-884C-97CF-D112CEC7162B}" srcOrd="1" destOrd="0" presId="urn:microsoft.com/office/officeart/2005/8/layout/target3"/>
    <dgm:cxn modelId="{A90BD456-6896-47B6-BB9E-060251D2DEA9}" type="presOf" srcId="{00CA49E7-B0D2-0941-94B0-075EB7579247}" destId="{B0B68CFE-5A6C-B04C-AFCB-2289219CD9E0}" srcOrd="0" destOrd="1" presId="urn:microsoft.com/office/officeart/2005/8/layout/target3"/>
    <dgm:cxn modelId="{593EB4F3-5E29-464E-A68E-26B357CE4C46}" srcId="{84FB3E30-0E06-604E-B14E-7B305C4BBF3F}" destId="{0778066E-BF4D-9742-9011-CB0492D5560E}" srcOrd="0" destOrd="0" parTransId="{EE5CC3C1-7EA1-4142-8DC8-4A1FCDDF1BDF}" sibTransId="{E005E32A-DA0D-9147-B29F-DB2B80E01834}"/>
    <dgm:cxn modelId="{E4207AD0-C0C9-4249-847B-1C4E2F719EE6}" type="presOf" srcId="{B9D0F33D-9E2B-BA45-AF41-BC0CF775C436}" destId="{4394CE22-8383-9542-ABD6-C4BAB2741D50}" srcOrd="0" destOrd="0" presId="urn:microsoft.com/office/officeart/2005/8/layout/target3"/>
    <dgm:cxn modelId="{50B57FAE-FFD8-4FFC-93EF-1B5B284E5684}" type="presOf" srcId="{883E0EBF-97AB-A147-A726-D31A260C29F2}" destId="{B0B68CFE-5A6C-B04C-AFCB-2289219CD9E0}" srcOrd="0" destOrd="0" presId="urn:microsoft.com/office/officeart/2005/8/layout/target3"/>
    <dgm:cxn modelId="{EA399E2C-5A92-E14C-8E93-561873C1C470}" srcId="{84FB3E30-0E06-604E-B14E-7B305C4BBF3F}" destId="{2EAC390C-D67C-3046-8AB8-12B7CBE109AC}" srcOrd="1" destOrd="0" parTransId="{751DE197-6D6C-614A-8521-CA93C20346BC}" sibTransId="{843062E3-7A85-F244-A953-0C9CC6DD30AA}"/>
    <dgm:cxn modelId="{65C17CBC-2815-4AA5-8DE6-84400EEE30F9}" type="presOf" srcId="{2EAC390C-D67C-3046-8AB8-12B7CBE109AC}" destId="{966F3595-54CF-9344-B547-F6D2DB0542F4}" srcOrd="0" destOrd="0" presId="urn:microsoft.com/office/officeart/2005/8/layout/target3"/>
    <dgm:cxn modelId="{A846708F-86DD-48C1-9823-5A3F3F4B66D9}" type="presParOf" srcId="{74567EC4-74A1-6A47-B2AB-D54A3083EBBC}" destId="{EB879480-F5E3-904A-B781-AE2DD94780AA}" srcOrd="0" destOrd="0" presId="urn:microsoft.com/office/officeart/2005/8/layout/target3"/>
    <dgm:cxn modelId="{63B32C40-0643-4976-9E1B-28065E2408A1}" type="presParOf" srcId="{74567EC4-74A1-6A47-B2AB-D54A3083EBBC}" destId="{035E3D43-29EF-AD4B-8EAA-17FE72B59D8E}" srcOrd="1" destOrd="0" presId="urn:microsoft.com/office/officeart/2005/8/layout/target3"/>
    <dgm:cxn modelId="{825CB3BB-3ADF-4A88-ACF8-8B53CB92DAAD}" type="presParOf" srcId="{74567EC4-74A1-6A47-B2AB-D54A3083EBBC}" destId="{F145EAC2-6A7D-3043-9484-456BB5896425}" srcOrd="2" destOrd="0" presId="urn:microsoft.com/office/officeart/2005/8/layout/target3"/>
    <dgm:cxn modelId="{AFD33A83-01D3-42DF-A52A-D39E12F1F4FC}" type="presParOf" srcId="{74567EC4-74A1-6A47-B2AB-D54A3083EBBC}" destId="{5BD26324-0BAA-4C4F-AA4F-5ED88B2B0184}" srcOrd="3" destOrd="0" presId="urn:microsoft.com/office/officeart/2005/8/layout/target3"/>
    <dgm:cxn modelId="{449E62BA-1EF2-4086-AEDE-09510E2001AE}" type="presParOf" srcId="{74567EC4-74A1-6A47-B2AB-D54A3083EBBC}" destId="{0548338C-D04F-9646-BFEC-846E7733CF97}" srcOrd="4" destOrd="0" presId="urn:microsoft.com/office/officeart/2005/8/layout/target3"/>
    <dgm:cxn modelId="{5B031972-1B18-4595-A193-B323E0E31B48}" type="presParOf" srcId="{74567EC4-74A1-6A47-B2AB-D54A3083EBBC}" destId="{966F3595-54CF-9344-B547-F6D2DB0542F4}" srcOrd="5" destOrd="0" presId="urn:microsoft.com/office/officeart/2005/8/layout/target3"/>
    <dgm:cxn modelId="{44A0C6F1-4E96-4B3C-820E-76B9C9D0FB28}" type="presParOf" srcId="{74567EC4-74A1-6A47-B2AB-D54A3083EBBC}" destId="{8B7193BE-365C-0644-936B-A0CDED810CD2}" srcOrd="6" destOrd="0" presId="urn:microsoft.com/office/officeart/2005/8/layout/target3"/>
    <dgm:cxn modelId="{810ACFEF-8F4F-4D0C-A600-2D503B786AA3}" type="presParOf" srcId="{74567EC4-74A1-6A47-B2AB-D54A3083EBBC}" destId="{20AC1A04-AA95-6C45-81F3-033A35E8B573}" srcOrd="7" destOrd="0" presId="urn:microsoft.com/office/officeart/2005/8/layout/target3"/>
    <dgm:cxn modelId="{2904BF04-16E0-4139-858F-97A062A16CA2}" type="presParOf" srcId="{74567EC4-74A1-6A47-B2AB-D54A3083EBBC}" destId="{4394CE22-8383-9542-ABD6-C4BAB2741D50}" srcOrd="8" destOrd="0" presId="urn:microsoft.com/office/officeart/2005/8/layout/target3"/>
    <dgm:cxn modelId="{9BAA0FB0-B750-4C51-8C48-7757D728302F}" type="presParOf" srcId="{74567EC4-74A1-6A47-B2AB-D54A3083EBBC}" destId="{248C6BF7-6652-4246-99BA-824DE766332F}" srcOrd="9" destOrd="0" presId="urn:microsoft.com/office/officeart/2005/8/layout/target3"/>
    <dgm:cxn modelId="{03063C3C-AAF0-4BDD-967D-262FE018C1A5}" type="presParOf" srcId="{74567EC4-74A1-6A47-B2AB-D54A3083EBBC}" destId="{47F673DD-D4BE-6B43-9123-1CFE81711D09}" srcOrd="10" destOrd="0" presId="urn:microsoft.com/office/officeart/2005/8/layout/target3"/>
    <dgm:cxn modelId="{54AD4777-6B68-4B5C-9E56-33618AD7D55F}" type="presParOf" srcId="{74567EC4-74A1-6A47-B2AB-D54A3083EBBC}" destId="{B2E3406A-CC05-884C-97CF-D112CEC7162B}" srcOrd="11" destOrd="0" presId="urn:microsoft.com/office/officeart/2005/8/layout/target3"/>
    <dgm:cxn modelId="{9F60921F-F3A9-410E-9608-7E77C8E710E8}" type="presParOf" srcId="{74567EC4-74A1-6A47-B2AB-D54A3083EBBC}" destId="{B0B68CFE-5A6C-B04C-AFCB-2289219CD9E0}" srcOrd="12" destOrd="0" presId="urn:microsoft.com/office/officeart/2005/8/layout/target3"/>
    <dgm:cxn modelId="{F8FC076B-068A-473B-9AC6-C05CD93539E3}" type="presParOf" srcId="{74567EC4-74A1-6A47-B2AB-D54A3083EBBC}" destId="{45247206-EC0F-574B-9686-63A308FE613A}" srcOrd="13" destOrd="0" presId="urn:microsoft.com/office/officeart/2005/8/layout/target3"/>
    <dgm:cxn modelId="{C0E073FF-3F21-4BFB-87EC-FF3F86E4261D}" type="presParOf" srcId="{74567EC4-74A1-6A47-B2AB-D54A3083EBBC}" destId="{3BE36199-7007-604E-B442-52286DA0FF0A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C92802-C3E9-B548-AB8D-A56F9D4ACF7C}" type="doc">
      <dgm:prSet loTypeId="urn:microsoft.com/office/officeart/2005/8/layout/cycle2" loCatId="" qsTypeId="urn:microsoft.com/office/officeart/2005/8/quickstyle/simple4" qsCatId="simple" csTypeId="urn:microsoft.com/office/officeart/2005/8/colors/accent1_2#5" csCatId="accent1" phldr="1"/>
      <dgm:spPr/>
      <dgm:t>
        <a:bodyPr/>
        <a:lstStyle/>
        <a:p>
          <a:endParaRPr lang="ru-RU"/>
        </a:p>
      </dgm:t>
    </dgm:pt>
    <dgm:pt modelId="{78403505-2585-5445-9372-234D6ECE3FE7}">
      <dgm:prSet phldrT="[Текст]" custT="1"/>
      <dgm:spPr/>
      <dgm:t>
        <a:bodyPr/>
        <a:lstStyle/>
        <a:p>
          <a:r>
            <a:rPr lang="ru-RU" sz="1400" dirty="0" smtClean="0"/>
            <a:t>Деятельностная активность</a:t>
          </a:r>
          <a:endParaRPr lang="ru-RU" sz="1400" dirty="0"/>
        </a:p>
      </dgm:t>
    </dgm:pt>
    <dgm:pt modelId="{DC8BD1FA-B8D1-004B-8CC1-DCC632126606}" type="parTrans" cxnId="{075914B9-989F-A948-8E84-929654615A5D}">
      <dgm:prSet/>
      <dgm:spPr/>
      <dgm:t>
        <a:bodyPr/>
        <a:lstStyle/>
        <a:p>
          <a:endParaRPr lang="ru-RU"/>
        </a:p>
      </dgm:t>
    </dgm:pt>
    <dgm:pt modelId="{D6EC02E6-EA8E-8C48-AFDE-25CA833757B3}" type="sibTrans" cxnId="{075914B9-989F-A948-8E84-929654615A5D}">
      <dgm:prSet/>
      <dgm:spPr/>
      <dgm:t>
        <a:bodyPr/>
        <a:lstStyle/>
        <a:p>
          <a:endParaRPr lang="ru-RU"/>
        </a:p>
      </dgm:t>
    </dgm:pt>
    <dgm:pt modelId="{6B348CC1-74C3-A748-B280-A6AFA4FBF955}">
      <dgm:prSet phldrT="[Текст]" custT="1"/>
      <dgm:spPr/>
      <dgm:t>
        <a:bodyPr/>
        <a:lstStyle/>
        <a:p>
          <a:r>
            <a:rPr lang="ru-RU" sz="1400" dirty="0" smtClean="0"/>
            <a:t>Индивидуализация </a:t>
          </a:r>
          <a:endParaRPr lang="ru-RU" sz="1400" dirty="0"/>
        </a:p>
      </dgm:t>
    </dgm:pt>
    <dgm:pt modelId="{7A5935C5-9D21-944F-A0E1-7B068F1D5094}" type="parTrans" cxnId="{760FDBCB-6DD1-5C47-B0B6-BE1DC02EA13F}">
      <dgm:prSet/>
      <dgm:spPr/>
      <dgm:t>
        <a:bodyPr/>
        <a:lstStyle/>
        <a:p>
          <a:endParaRPr lang="ru-RU"/>
        </a:p>
      </dgm:t>
    </dgm:pt>
    <dgm:pt modelId="{090BB8E6-F07D-1545-9041-188BE396BE5B}" type="sibTrans" cxnId="{760FDBCB-6DD1-5C47-B0B6-BE1DC02EA13F}">
      <dgm:prSet/>
      <dgm:spPr/>
      <dgm:t>
        <a:bodyPr/>
        <a:lstStyle/>
        <a:p>
          <a:endParaRPr lang="ru-RU"/>
        </a:p>
      </dgm:t>
    </dgm:pt>
    <dgm:pt modelId="{315194DA-DAE6-4248-8CDF-8033B01742C5}">
      <dgm:prSet phldrT="[Текст]" custT="1"/>
      <dgm:spPr/>
      <dgm:t>
        <a:bodyPr/>
        <a:lstStyle/>
        <a:p>
          <a:r>
            <a:rPr lang="ru-RU" sz="1400" dirty="0" smtClean="0"/>
            <a:t>Свобода личного выбора</a:t>
          </a:r>
          <a:endParaRPr lang="ru-RU" sz="1400" dirty="0"/>
        </a:p>
      </dgm:t>
    </dgm:pt>
    <dgm:pt modelId="{F5916B71-852A-364A-A562-601AFC8474A4}" type="parTrans" cxnId="{2BFA81AD-BACF-554D-A4D7-F11CFCDFD354}">
      <dgm:prSet/>
      <dgm:spPr/>
      <dgm:t>
        <a:bodyPr/>
        <a:lstStyle/>
        <a:p>
          <a:endParaRPr lang="ru-RU"/>
        </a:p>
      </dgm:t>
    </dgm:pt>
    <dgm:pt modelId="{FFA30990-B01C-7E43-A3FA-B0128D2AC524}" type="sibTrans" cxnId="{2BFA81AD-BACF-554D-A4D7-F11CFCDFD354}">
      <dgm:prSet/>
      <dgm:spPr/>
      <dgm:t>
        <a:bodyPr/>
        <a:lstStyle/>
        <a:p>
          <a:endParaRPr lang="ru-RU"/>
        </a:p>
      </dgm:t>
    </dgm:pt>
    <dgm:pt modelId="{49989421-1A34-DE4E-AB37-A5EA4E7031E5}">
      <dgm:prSet phldrT="[Текст]" custT="1"/>
      <dgm:spPr/>
      <dgm:t>
        <a:bodyPr/>
        <a:lstStyle/>
        <a:p>
          <a:r>
            <a:rPr lang="ru-RU" sz="1400" dirty="0" smtClean="0"/>
            <a:t>Рефлексивность</a:t>
          </a:r>
          <a:r>
            <a:rPr lang="ru-RU" sz="1300" dirty="0" smtClean="0"/>
            <a:t> </a:t>
          </a:r>
          <a:endParaRPr lang="ru-RU" sz="1300" dirty="0"/>
        </a:p>
      </dgm:t>
    </dgm:pt>
    <dgm:pt modelId="{F77E63B2-B400-4145-AAA5-154DEC26C774}" type="parTrans" cxnId="{F52C79A4-1000-0D4A-80FD-F41FF2FCD944}">
      <dgm:prSet/>
      <dgm:spPr/>
      <dgm:t>
        <a:bodyPr/>
        <a:lstStyle/>
        <a:p>
          <a:endParaRPr lang="ru-RU"/>
        </a:p>
      </dgm:t>
    </dgm:pt>
    <dgm:pt modelId="{716855F1-5D77-5C4C-AF52-639000D9DF4D}" type="sibTrans" cxnId="{F52C79A4-1000-0D4A-80FD-F41FF2FCD944}">
      <dgm:prSet/>
      <dgm:spPr/>
      <dgm:t>
        <a:bodyPr/>
        <a:lstStyle/>
        <a:p>
          <a:endParaRPr lang="ru-RU"/>
        </a:p>
      </dgm:t>
    </dgm:pt>
    <dgm:pt modelId="{600E0549-152E-F441-9209-0B05C80E2A23}">
      <dgm:prSet phldrT="[Текст]" custT="1"/>
      <dgm:spPr/>
      <dgm:t>
        <a:bodyPr/>
        <a:lstStyle/>
        <a:p>
          <a:r>
            <a:rPr lang="ru-RU" sz="1400" dirty="0" smtClean="0"/>
            <a:t>Партнерское взаимодействие</a:t>
          </a:r>
          <a:endParaRPr lang="ru-RU" sz="1400" dirty="0"/>
        </a:p>
      </dgm:t>
    </dgm:pt>
    <dgm:pt modelId="{D0C63B80-FEFF-F44D-892C-B8C218030C00}" type="parTrans" cxnId="{6C641E65-7B33-FF46-9F0F-AAD920CB459C}">
      <dgm:prSet/>
      <dgm:spPr/>
      <dgm:t>
        <a:bodyPr/>
        <a:lstStyle/>
        <a:p>
          <a:endParaRPr lang="ru-RU"/>
        </a:p>
      </dgm:t>
    </dgm:pt>
    <dgm:pt modelId="{8D660CE3-C4EA-E145-BBE1-B1A481942DF8}" type="sibTrans" cxnId="{6C641E65-7B33-FF46-9F0F-AAD920CB459C}">
      <dgm:prSet/>
      <dgm:spPr/>
      <dgm:t>
        <a:bodyPr/>
        <a:lstStyle/>
        <a:p>
          <a:endParaRPr lang="ru-RU"/>
        </a:p>
      </dgm:t>
    </dgm:pt>
    <dgm:pt modelId="{5CB43BC3-1166-F941-AC2F-0090AD8EBB22}" type="pres">
      <dgm:prSet presAssocID="{13C92802-C3E9-B548-AB8D-A56F9D4ACF7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7C520E-4B9B-214D-8120-514C9DFE052A}" type="pres">
      <dgm:prSet presAssocID="{78403505-2585-5445-9372-234D6ECE3FE7}" presName="node" presStyleLbl="node1" presStyleIdx="0" presStyleCnt="5" custScaleX="110735" custScaleY="1035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E8AF3E-FF37-E946-9DFC-272F15EFE05C}" type="pres">
      <dgm:prSet presAssocID="{D6EC02E6-EA8E-8C48-AFDE-25CA833757B3}" presName="sibTrans" presStyleLbl="sibTrans2D1" presStyleIdx="0" presStyleCnt="5"/>
      <dgm:spPr/>
      <dgm:t>
        <a:bodyPr/>
        <a:lstStyle/>
        <a:p>
          <a:endParaRPr lang="ru-RU"/>
        </a:p>
      </dgm:t>
    </dgm:pt>
    <dgm:pt modelId="{43D3897C-F76B-C047-B338-B1F039720DEA}" type="pres">
      <dgm:prSet presAssocID="{D6EC02E6-EA8E-8C48-AFDE-25CA833757B3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E82811F6-6CD7-5D44-A096-6DE38FC8EA4B}" type="pres">
      <dgm:prSet presAssocID="{6B348CC1-74C3-A748-B280-A6AFA4FBF955}" presName="node" presStyleLbl="node1" presStyleIdx="1" presStyleCnt="5" custScaleX="105207" custScaleY="1061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60EF54-DD97-714D-8003-4FCEB3AEDEE0}" type="pres">
      <dgm:prSet presAssocID="{090BB8E6-F07D-1545-9041-188BE396BE5B}" presName="sibTrans" presStyleLbl="sibTrans2D1" presStyleIdx="1" presStyleCnt="5"/>
      <dgm:spPr/>
      <dgm:t>
        <a:bodyPr/>
        <a:lstStyle/>
        <a:p>
          <a:endParaRPr lang="ru-RU"/>
        </a:p>
      </dgm:t>
    </dgm:pt>
    <dgm:pt modelId="{ACFA3479-10F9-B24F-86D5-E3071FC09B1A}" type="pres">
      <dgm:prSet presAssocID="{090BB8E6-F07D-1545-9041-188BE396BE5B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968AA8EF-2961-EA4C-B699-C1C62E63DED3}" type="pres">
      <dgm:prSet presAssocID="{315194DA-DAE6-4248-8CDF-8033B01742C5}" presName="node" presStyleLbl="node1" presStyleIdx="2" presStyleCnt="5" custScaleX="120177" custScaleY="1141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0B70D6-2A5E-F444-BE13-94D440205308}" type="pres">
      <dgm:prSet presAssocID="{FFA30990-B01C-7E43-A3FA-B0128D2AC524}" presName="sibTrans" presStyleLbl="sibTrans2D1" presStyleIdx="2" presStyleCnt="5"/>
      <dgm:spPr/>
      <dgm:t>
        <a:bodyPr/>
        <a:lstStyle/>
        <a:p>
          <a:endParaRPr lang="ru-RU"/>
        </a:p>
      </dgm:t>
    </dgm:pt>
    <dgm:pt modelId="{A3AA5B7B-1394-9B44-8A31-59F9BD7DA54F}" type="pres">
      <dgm:prSet presAssocID="{FFA30990-B01C-7E43-A3FA-B0128D2AC524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BFA704D3-21F6-6C42-8111-2E12E0514845}" type="pres">
      <dgm:prSet presAssocID="{49989421-1A34-DE4E-AB37-A5EA4E7031E5}" presName="node" presStyleLbl="node1" presStyleIdx="3" presStyleCnt="5" custScaleX="118445" custScaleY="1060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0B5B30-021F-9B43-AF1D-2D05EE28D3CC}" type="pres">
      <dgm:prSet presAssocID="{716855F1-5D77-5C4C-AF52-639000D9DF4D}" presName="sibTrans" presStyleLbl="sibTrans2D1" presStyleIdx="3" presStyleCnt="5"/>
      <dgm:spPr/>
      <dgm:t>
        <a:bodyPr/>
        <a:lstStyle/>
        <a:p>
          <a:endParaRPr lang="ru-RU"/>
        </a:p>
      </dgm:t>
    </dgm:pt>
    <dgm:pt modelId="{ACA5AC81-C981-D549-B7D0-BC3E53C7943A}" type="pres">
      <dgm:prSet presAssocID="{716855F1-5D77-5C4C-AF52-639000D9DF4D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2D730A25-AD8E-C047-864B-284E28CA52BA}" type="pres">
      <dgm:prSet presAssocID="{600E0549-152E-F441-9209-0B05C80E2A23}" presName="node" presStyleLbl="node1" presStyleIdx="4" presStyleCnt="5" custScaleX="105836" custScaleY="1088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B15F3E-84AC-EC42-A123-49637163B81D}" type="pres">
      <dgm:prSet presAssocID="{8D660CE3-C4EA-E145-BBE1-B1A481942DF8}" presName="sibTrans" presStyleLbl="sibTrans2D1" presStyleIdx="4" presStyleCnt="5"/>
      <dgm:spPr/>
      <dgm:t>
        <a:bodyPr/>
        <a:lstStyle/>
        <a:p>
          <a:endParaRPr lang="ru-RU"/>
        </a:p>
      </dgm:t>
    </dgm:pt>
    <dgm:pt modelId="{041F1618-14CC-DA40-934D-2BAC48D59F8E}" type="pres">
      <dgm:prSet presAssocID="{8D660CE3-C4EA-E145-BBE1-B1A481942DF8}" presName="connectorText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760FDBCB-6DD1-5C47-B0B6-BE1DC02EA13F}" srcId="{13C92802-C3E9-B548-AB8D-A56F9D4ACF7C}" destId="{6B348CC1-74C3-A748-B280-A6AFA4FBF955}" srcOrd="1" destOrd="0" parTransId="{7A5935C5-9D21-944F-A0E1-7B068F1D5094}" sibTransId="{090BB8E6-F07D-1545-9041-188BE396BE5B}"/>
    <dgm:cxn modelId="{341EDDE8-F4CD-427B-AEE7-A30DAFCE2F4F}" type="presOf" srcId="{D6EC02E6-EA8E-8C48-AFDE-25CA833757B3}" destId="{43D3897C-F76B-C047-B338-B1F039720DEA}" srcOrd="1" destOrd="0" presId="urn:microsoft.com/office/officeart/2005/8/layout/cycle2"/>
    <dgm:cxn modelId="{9E91168E-8393-4749-896D-2FEF64A0E17F}" type="presOf" srcId="{FFA30990-B01C-7E43-A3FA-B0128D2AC524}" destId="{A3AA5B7B-1394-9B44-8A31-59F9BD7DA54F}" srcOrd="1" destOrd="0" presId="urn:microsoft.com/office/officeart/2005/8/layout/cycle2"/>
    <dgm:cxn modelId="{075914B9-989F-A948-8E84-929654615A5D}" srcId="{13C92802-C3E9-B548-AB8D-A56F9D4ACF7C}" destId="{78403505-2585-5445-9372-234D6ECE3FE7}" srcOrd="0" destOrd="0" parTransId="{DC8BD1FA-B8D1-004B-8CC1-DCC632126606}" sibTransId="{D6EC02E6-EA8E-8C48-AFDE-25CA833757B3}"/>
    <dgm:cxn modelId="{2BFA81AD-BACF-554D-A4D7-F11CFCDFD354}" srcId="{13C92802-C3E9-B548-AB8D-A56F9D4ACF7C}" destId="{315194DA-DAE6-4248-8CDF-8033B01742C5}" srcOrd="2" destOrd="0" parTransId="{F5916B71-852A-364A-A562-601AFC8474A4}" sibTransId="{FFA30990-B01C-7E43-A3FA-B0128D2AC524}"/>
    <dgm:cxn modelId="{8F8138AD-D322-4163-A89D-36712AD01487}" type="presOf" srcId="{600E0549-152E-F441-9209-0B05C80E2A23}" destId="{2D730A25-AD8E-C047-864B-284E28CA52BA}" srcOrd="0" destOrd="0" presId="urn:microsoft.com/office/officeart/2005/8/layout/cycle2"/>
    <dgm:cxn modelId="{6C2F44D0-5C08-4521-ABF7-AB08C45270EC}" type="presOf" srcId="{716855F1-5D77-5C4C-AF52-639000D9DF4D}" destId="{ACA5AC81-C981-D549-B7D0-BC3E53C7943A}" srcOrd="1" destOrd="0" presId="urn:microsoft.com/office/officeart/2005/8/layout/cycle2"/>
    <dgm:cxn modelId="{F52C79A4-1000-0D4A-80FD-F41FF2FCD944}" srcId="{13C92802-C3E9-B548-AB8D-A56F9D4ACF7C}" destId="{49989421-1A34-DE4E-AB37-A5EA4E7031E5}" srcOrd="3" destOrd="0" parTransId="{F77E63B2-B400-4145-AAA5-154DEC26C774}" sibTransId="{716855F1-5D77-5C4C-AF52-639000D9DF4D}"/>
    <dgm:cxn modelId="{2442A508-74CE-4053-9625-4844EB22A7E0}" type="presOf" srcId="{8D660CE3-C4EA-E145-BBE1-B1A481942DF8}" destId="{041F1618-14CC-DA40-934D-2BAC48D59F8E}" srcOrd="1" destOrd="0" presId="urn:microsoft.com/office/officeart/2005/8/layout/cycle2"/>
    <dgm:cxn modelId="{84801195-2143-4D8C-AEAB-5B174E84C2FE}" type="presOf" srcId="{090BB8E6-F07D-1545-9041-188BE396BE5B}" destId="{ACFA3479-10F9-B24F-86D5-E3071FC09B1A}" srcOrd="1" destOrd="0" presId="urn:microsoft.com/office/officeart/2005/8/layout/cycle2"/>
    <dgm:cxn modelId="{19A01A83-5C76-44A3-A43D-AFE541B20F68}" type="presOf" srcId="{FFA30990-B01C-7E43-A3FA-B0128D2AC524}" destId="{380B70D6-2A5E-F444-BE13-94D440205308}" srcOrd="0" destOrd="0" presId="urn:microsoft.com/office/officeart/2005/8/layout/cycle2"/>
    <dgm:cxn modelId="{9DE955D9-E9FB-4EA5-BCEB-D0C29FDE244F}" type="presOf" srcId="{090BB8E6-F07D-1545-9041-188BE396BE5B}" destId="{B360EF54-DD97-714D-8003-4FCEB3AEDEE0}" srcOrd="0" destOrd="0" presId="urn:microsoft.com/office/officeart/2005/8/layout/cycle2"/>
    <dgm:cxn modelId="{3950DFA0-DE52-4C33-9109-9755E135629F}" type="presOf" srcId="{13C92802-C3E9-B548-AB8D-A56F9D4ACF7C}" destId="{5CB43BC3-1166-F941-AC2F-0090AD8EBB22}" srcOrd="0" destOrd="0" presId="urn:microsoft.com/office/officeart/2005/8/layout/cycle2"/>
    <dgm:cxn modelId="{A9CE8D24-F74B-4FC1-A7C0-241F68DEFEC8}" type="presOf" srcId="{6B348CC1-74C3-A748-B280-A6AFA4FBF955}" destId="{E82811F6-6CD7-5D44-A096-6DE38FC8EA4B}" srcOrd="0" destOrd="0" presId="urn:microsoft.com/office/officeart/2005/8/layout/cycle2"/>
    <dgm:cxn modelId="{E1FA4B9D-A64E-45FE-9C68-9F55C96F593D}" type="presOf" srcId="{8D660CE3-C4EA-E145-BBE1-B1A481942DF8}" destId="{35B15F3E-84AC-EC42-A123-49637163B81D}" srcOrd="0" destOrd="0" presId="urn:microsoft.com/office/officeart/2005/8/layout/cycle2"/>
    <dgm:cxn modelId="{FF9323FF-14CC-4910-9782-3EAE2A55F373}" type="presOf" srcId="{78403505-2585-5445-9372-234D6ECE3FE7}" destId="{437C520E-4B9B-214D-8120-514C9DFE052A}" srcOrd="0" destOrd="0" presId="urn:microsoft.com/office/officeart/2005/8/layout/cycle2"/>
    <dgm:cxn modelId="{A225D6D3-D8A1-4259-8499-EBF421502FE9}" type="presOf" srcId="{D6EC02E6-EA8E-8C48-AFDE-25CA833757B3}" destId="{25E8AF3E-FF37-E946-9DFC-272F15EFE05C}" srcOrd="0" destOrd="0" presId="urn:microsoft.com/office/officeart/2005/8/layout/cycle2"/>
    <dgm:cxn modelId="{6C641E65-7B33-FF46-9F0F-AAD920CB459C}" srcId="{13C92802-C3E9-B548-AB8D-A56F9D4ACF7C}" destId="{600E0549-152E-F441-9209-0B05C80E2A23}" srcOrd="4" destOrd="0" parTransId="{D0C63B80-FEFF-F44D-892C-B8C218030C00}" sibTransId="{8D660CE3-C4EA-E145-BBE1-B1A481942DF8}"/>
    <dgm:cxn modelId="{EBF4AF60-9E9F-4B6B-841E-748E1D82110C}" type="presOf" srcId="{49989421-1A34-DE4E-AB37-A5EA4E7031E5}" destId="{BFA704D3-21F6-6C42-8111-2E12E0514845}" srcOrd="0" destOrd="0" presId="urn:microsoft.com/office/officeart/2005/8/layout/cycle2"/>
    <dgm:cxn modelId="{93FAA701-4918-4525-B08B-C20A29CDD52C}" type="presOf" srcId="{716855F1-5D77-5C4C-AF52-639000D9DF4D}" destId="{2C0B5B30-021F-9B43-AF1D-2D05EE28D3CC}" srcOrd="0" destOrd="0" presId="urn:microsoft.com/office/officeart/2005/8/layout/cycle2"/>
    <dgm:cxn modelId="{B1D1F320-A88F-4BD3-B98C-FA60CD4CA814}" type="presOf" srcId="{315194DA-DAE6-4248-8CDF-8033B01742C5}" destId="{968AA8EF-2961-EA4C-B699-C1C62E63DED3}" srcOrd="0" destOrd="0" presId="urn:microsoft.com/office/officeart/2005/8/layout/cycle2"/>
    <dgm:cxn modelId="{E8C45FE3-E0F5-4D35-BE4F-5B245CE87C3A}" type="presParOf" srcId="{5CB43BC3-1166-F941-AC2F-0090AD8EBB22}" destId="{437C520E-4B9B-214D-8120-514C9DFE052A}" srcOrd="0" destOrd="0" presId="urn:microsoft.com/office/officeart/2005/8/layout/cycle2"/>
    <dgm:cxn modelId="{4BAACAF8-3044-4982-91F0-09A1032BAC37}" type="presParOf" srcId="{5CB43BC3-1166-F941-AC2F-0090AD8EBB22}" destId="{25E8AF3E-FF37-E946-9DFC-272F15EFE05C}" srcOrd="1" destOrd="0" presId="urn:microsoft.com/office/officeart/2005/8/layout/cycle2"/>
    <dgm:cxn modelId="{CF9C7028-A2C4-4606-BABB-44F38B36C6F7}" type="presParOf" srcId="{25E8AF3E-FF37-E946-9DFC-272F15EFE05C}" destId="{43D3897C-F76B-C047-B338-B1F039720DEA}" srcOrd="0" destOrd="0" presId="urn:microsoft.com/office/officeart/2005/8/layout/cycle2"/>
    <dgm:cxn modelId="{A953A086-F76C-4F57-AE65-4B923A32E3BD}" type="presParOf" srcId="{5CB43BC3-1166-F941-AC2F-0090AD8EBB22}" destId="{E82811F6-6CD7-5D44-A096-6DE38FC8EA4B}" srcOrd="2" destOrd="0" presId="urn:microsoft.com/office/officeart/2005/8/layout/cycle2"/>
    <dgm:cxn modelId="{7017A4D4-ADF9-423F-98A3-4CA05E72A9D4}" type="presParOf" srcId="{5CB43BC3-1166-F941-AC2F-0090AD8EBB22}" destId="{B360EF54-DD97-714D-8003-4FCEB3AEDEE0}" srcOrd="3" destOrd="0" presId="urn:microsoft.com/office/officeart/2005/8/layout/cycle2"/>
    <dgm:cxn modelId="{6FEF3E58-9ED3-4935-B2F6-1EC3A43D128C}" type="presParOf" srcId="{B360EF54-DD97-714D-8003-4FCEB3AEDEE0}" destId="{ACFA3479-10F9-B24F-86D5-E3071FC09B1A}" srcOrd="0" destOrd="0" presId="urn:microsoft.com/office/officeart/2005/8/layout/cycle2"/>
    <dgm:cxn modelId="{8FA0FEC8-E55F-46EC-A742-AB275D167BCD}" type="presParOf" srcId="{5CB43BC3-1166-F941-AC2F-0090AD8EBB22}" destId="{968AA8EF-2961-EA4C-B699-C1C62E63DED3}" srcOrd="4" destOrd="0" presId="urn:microsoft.com/office/officeart/2005/8/layout/cycle2"/>
    <dgm:cxn modelId="{FA2742DA-BEC4-4210-A4EB-AF0F56BCE671}" type="presParOf" srcId="{5CB43BC3-1166-F941-AC2F-0090AD8EBB22}" destId="{380B70D6-2A5E-F444-BE13-94D440205308}" srcOrd="5" destOrd="0" presId="urn:microsoft.com/office/officeart/2005/8/layout/cycle2"/>
    <dgm:cxn modelId="{080F0C9C-31D7-465A-AD09-AFC58CFB452C}" type="presParOf" srcId="{380B70D6-2A5E-F444-BE13-94D440205308}" destId="{A3AA5B7B-1394-9B44-8A31-59F9BD7DA54F}" srcOrd="0" destOrd="0" presId="urn:microsoft.com/office/officeart/2005/8/layout/cycle2"/>
    <dgm:cxn modelId="{C2FF0BAC-84E6-446C-B924-749305F647E1}" type="presParOf" srcId="{5CB43BC3-1166-F941-AC2F-0090AD8EBB22}" destId="{BFA704D3-21F6-6C42-8111-2E12E0514845}" srcOrd="6" destOrd="0" presId="urn:microsoft.com/office/officeart/2005/8/layout/cycle2"/>
    <dgm:cxn modelId="{7A396D7B-F349-4032-8D6D-ACC69E2D0778}" type="presParOf" srcId="{5CB43BC3-1166-F941-AC2F-0090AD8EBB22}" destId="{2C0B5B30-021F-9B43-AF1D-2D05EE28D3CC}" srcOrd="7" destOrd="0" presId="urn:microsoft.com/office/officeart/2005/8/layout/cycle2"/>
    <dgm:cxn modelId="{9AF4281F-7B87-4259-952B-EBFBB478AF04}" type="presParOf" srcId="{2C0B5B30-021F-9B43-AF1D-2D05EE28D3CC}" destId="{ACA5AC81-C981-D549-B7D0-BC3E53C7943A}" srcOrd="0" destOrd="0" presId="urn:microsoft.com/office/officeart/2005/8/layout/cycle2"/>
    <dgm:cxn modelId="{779E7988-DB95-4002-830B-707D3589C936}" type="presParOf" srcId="{5CB43BC3-1166-F941-AC2F-0090AD8EBB22}" destId="{2D730A25-AD8E-C047-864B-284E28CA52BA}" srcOrd="8" destOrd="0" presId="urn:microsoft.com/office/officeart/2005/8/layout/cycle2"/>
    <dgm:cxn modelId="{E9D995CA-1290-413B-92B6-5756D694686F}" type="presParOf" srcId="{5CB43BC3-1166-F941-AC2F-0090AD8EBB22}" destId="{35B15F3E-84AC-EC42-A123-49637163B81D}" srcOrd="9" destOrd="0" presId="urn:microsoft.com/office/officeart/2005/8/layout/cycle2"/>
    <dgm:cxn modelId="{62D85987-A282-4D4D-8658-567F8EF10C70}" type="presParOf" srcId="{35B15F3E-84AC-EC42-A123-49637163B81D}" destId="{041F1618-14CC-DA40-934D-2BAC48D59F8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851660-AE92-FC44-B582-F28AF307EEAB}" type="doc">
      <dgm:prSet loTypeId="urn:microsoft.com/office/officeart/2005/8/layout/process1" loCatId="" qsTypeId="urn:microsoft.com/office/officeart/2005/8/quickstyle/simple4" qsCatId="simple" csTypeId="urn:microsoft.com/office/officeart/2005/8/colors/accent1_2#2" csCatId="accent1" phldr="1"/>
      <dgm:spPr/>
    </dgm:pt>
    <dgm:pt modelId="{329E682C-67E1-C54B-A49E-4ED818B3DC0D}">
      <dgm:prSet phldrT="[Текст]"/>
      <dgm:spPr/>
      <dgm:t>
        <a:bodyPr/>
        <a:lstStyle/>
        <a:p>
          <a:r>
            <a:rPr lang="ru-RU" b="1" cap="all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концептуальная основа</a:t>
          </a:r>
        </a:p>
        <a:p>
          <a:r>
            <a:rPr lang="ru-RU" b="1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 (научная база технологии, те психолого-педагогические идеи, которые заложены в ее фундамент)</a:t>
          </a:r>
          <a:endParaRPr lang="ru-RU" b="1" dirty="0"/>
        </a:p>
      </dgm:t>
    </dgm:pt>
    <dgm:pt modelId="{5B604B7E-621A-7F4D-9BB7-40B1EE458EFE}" type="parTrans" cxnId="{E4C4E786-5CF5-7442-8204-7F46FE18DB25}">
      <dgm:prSet/>
      <dgm:spPr/>
      <dgm:t>
        <a:bodyPr/>
        <a:lstStyle/>
        <a:p>
          <a:endParaRPr lang="ru-RU"/>
        </a:p>
      </dgm:t>
    </dgm:pt>
    <dgm:pt modelId="{3770B9D5-5BA2-2D4C-9EB4-2F109CEE1267}" type="sibTrans" cxnId="{E4C4E786-5CF5-7442-8204-7F46FE18DB25}">
      <dgm:prSet/>
      <dgm:spPr/>
      <dgm:t>
        <a:bodyPr/>
        <a:lstStyle/>
        <a:p>
          <a:endParaRPr lang="ru-RU"/>
        </a:p>
      </dgm:t>
    </dgm:pt>
    <dgm:pt modelId="{CC306DD0-7C90-284A-BB7D-8940A3054441}">
      <dgm:prSet phldrT="[Текст]"/>
      <dgm:spPr/>
      <dgm:t>
        <a:bodyPr/>
        <a:lstStyle/>
        <a:p>
          <a:r>
            <a:rPr lang="ru-RU" b="1" cap="all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содержательная часть </a:t>
          </a:r>
        </a:p>
        <a:p>
          <a:r>
            <a:rPr lang="ru-RU" b="1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(цели и содержание обучения и воспитания)</a:t>
          </a:r>
          <a:endParaRPr lang="ru-RU" b="1" dirty="0"/>
        </a:p>
      </dgm:t>
    </dgm:pt>
    <dgm:pt modelId="{20910561-F4F9-164F-853F-644F9F79139D}" type="parTrans" cxnId="{5A86D026-93A3-D149-86BB-5A296DFAA1E7}">
      <dgm:prSet/>
      <dgm:spPr/>
      <dgm:t>
        <a:bodyPr/>
        <a:lstStyle/>
        <a:p>
          <a:endParaRPr lang="ru-RU"/>
        </a:p>
      </dgm:t>
    </dgm:pt>
    <dgm:pt modelId="{6A3CF3C4-5CF0-3A47-A8C3-EB683755E457}" type="sibTrans" cxnId="{5A86D026-93A3-D149-86BB-5A296DFAA1E7}">
      <dgm:prSet/>
      <dgm:spPr/>
      <dgm:t>
        <a:bodyPr/>
        <a:lstStyle/>
        <a:p>
          <a:endParaRPr lang="ru-RU"/>
        </a:p>
      </dgm:t>
    </dgm:pt>
    <dgm:pt modelId="{67CF0917-0AF9-B340-A6A4-BA833B44B7AB}">
      <dgm:prSet phldrT="[Текст]"/>
      <dgm:spPr/>
      <dgm:t>
        <a:bodyPr/>
        <a:lstStyle/>
        <a:p>
          <a:r>
            <a:rPr lang="ru-RU" b="1" cap="all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процессуальная часть</a:t>
          </a:r>
        </a:p>
        <a:p>
          <a:r>
            <a:rPr lang="ru-RU" b="1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 (формы, методы, средства, условия организации образовательного процесса, результаты)</a:t>
          </a:r>
          <a:endParaRPr lang="ru-RU" b="1" dirty="0"/>
        </a:p>
      </dgm:t>
    </dgm:pt>
    <dgm:pt modelId="{0405B16B-60C2-C642-956C-68CDE959E4E6}" type="parTrans" cxnId="{60A057B8-6E61-D34E-8A30-2709A2E1CF79}">
      <dgm:prSet/>
      <dgm:spPr/>
      <dgm:t>
        <a:bodyPr/>
        <a:lstStyle/>
        <a:p>
          <a:endParaRPr lang="ru-RU"/>
        </a:p>
      </dgm:t>
    </dgm:pt>
    <dgm:pt modelId="{3AE93FD1-CDD1-5347-889C-631F2D313ED2}" type="sibTrans" cxnId="{60A057B8-6E61-D34E-8A30-2709A2E1CF79}">
      <dgm:prSet/>
      <dgm:spPr/>
      <dgm:t>
        <a:bodyPr/>
        <a:lstStyle/>
        <a:p>
          <a:endParaRPr lang="ru-RU"/>
        </a:p>
      </dgm:t>
    </dgm:pt>
    <dgm:pt modelId="{3BE34AB0-A95E-4A4F-A6F9-AD2D8CEB42B8}" type="pres">
      <dgm:prSet presAssocID="{3F851660-AE92-FC44-B582-F28AF307EEAB}" presName="Name0" presStyleCnt="0">
        <dgm:presLayoutVars>
          <dgm:dir/>
          <dgm:resizeHandles val="exact"/>
        </dgm:presLayoutVars>
      </dgm:prSet>
      <dgm:spPr/>
    </dgm:pt>
    <dgm:pt modelId="{C6FF3D7F-1D2A-0343-A353-1358A92C009D}" type="pres">
      <dgm:prSet presAssocID="{329E682C-67E1-C54B-A49E-4ED818B3DC0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F5E4FD-CCED-094C-8B83-DA24D5302C57}" type="pres">
      <dgm:prSet presAssocID="{3770B9D5-5BA2-2D4C-9EB4-2F109CEE1267}" presName="sibTrans" presStyleLbl="sibTrans2D1" presStyleIdx="0" presStyleCnt="2"/>
      <dgm:spPr/>
      <dgm:t>
        <a:bodyPr/>
        <a:lstStyle/>
        <a:p>
          <a:endParaRPr lang="ru-RU"/>
        </a:p>
      </dgm:t>
    </dgm:pt>
    <dgm:pt modelId="{B75AFFCD-7EE5-FD4E-8423-C6177D36270F}" type="pres">
      <dgm:prSet presAssocID="{3770B9D5-5BA2-2D4C-9EB4-2F109CEE1267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E0B3588-EBD5-9649-BA4A-859059487395}" type="pres">
      <dgm:prSet presAssocID="{CC306DD0-7C90-284A-BB7D-8940A305444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AEF93-AF32-B443-936B-0F15B96B06C9}" type="pres">
      <dgm:prSet presAssocID="{6A3CF3C4-5CF0-3A47-A8C3-EB683755E457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76F5726-6B62-C949-8423-5ACDE9630B80}" type="pres">
      <dgm:prSet presAssocID="{6A3CF3C4-5CF0-3A47-A8C3-EB683755E457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0241C6AF-C2CA-4F46-BFE6-A31C1828D270}" type="pres">
      <dgm:prSet presAssocID="{67CF0917-0AF9-B340-A6A4-BA833B44B7A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8765EE-0A8E-432B-9D00-174ECC984334}" type="presOf" srcId="{67CF0917-0AF9-B340-A6A4-BA833B44B7AB}" destId="{0241C6AF-C2CA-4F46-BFE6-A31C1828D270}" srcOrd="0" destOrd="0" presId="urn:microsoft.com/office/officeart/2005/8/layout/process1"/>
    <dgm:cxn modelId="{DA2F78BA-4165-4AA0-A2A7-45AFACDAE539}" type="presOf" srcId="{CC306DD0-7C90-284A-BB7D-8940A3054441}" destId="{3E0B3588-EBD5-9649-BA4A-859059487395}" srcOrd="0" destOrd="0" presId="urn:microsoft.com/office/officeart/2005/8/layout/process1"/>
    <dgm:cxn modelId="{1996A9E6-6B13-4D6A-A7C8-55DE83F20138}" type="presOf" srcId="{3770B9D5-5BA2-2D4C-9EB4-2F109CEE1267}" destId="{B75AFFCD-7EE5-FD4E-8423-C6177D36270F}" srcOrd="1" destOrd="0" presId="urn:microsoft.com/office/officeart/2005/8/layout/process1"/>
    <dgm:cxn modelId="{B1FC1BEB-1DCB-4EB7-A60D-C784BA6FE80F}" type="presOf" srcId="{6A3CF3C4-5CF0-3A47-A8C3-EB683755E457}" destId="{A95AEF93-AF32-B443-936B-0F15B96B06C9}" srcOrd="0" destOrd="0" presId="urn:microsoft.com/office/officeart/2005/8/layout/process1"/>
    <dgm:cxn modelId="{23CB1FDD-DB56-4821-820C-3DDA2602F673}" type="presOf" srcId="{329E682C-67E1-C54B-A49E-4ED818B3DC0D}" destId="{C6FF3D7F-1D2A-0343-A353-1358A92C009D}" srcOrd="0" destOrd="0" presId="urn:microsoft.com/office/officeart/2005/8/layout/process1"/>
    <dgm:cxn modelId="{D3C5BF51-2E9B-4CE6-8310-8DD7F0E94CF9}" type="presOf" srcId="{3F851660-AE92-FC44-B582-F28AF307EEAB}" destId="{3BE34AB0-A95E-4A4F-A6F9-AD2D8CEB42B8}" srcOrd="0" destOrd="0" presId="urn:microsoft.com/office/officeart/2005/8/layout/process1"/>
    <dgm:cxn modelId="{E4C4E786-5CF5-7442-8204-7F46FE18DB25}" srcId="{3F851660-AE92-FC44-B582-F28AF307EEAB}" destId="{329E682C-67E1-C54B-A49E-4ED818B3DC0D}" srcOrd="0" destOrd="0" parTransId="{5B604B7E-621A-7F4D-9BB7-40B1EE458EFE}" sibTransId="{3770B9D5-5BA2-2D4C-9EB4-2F109CEE1267}"/>
    <dgm:cxn modelId="{99C214F1-FFD9-4021-BB9E-37B2CA846E8D}" type="presOf" srcId="{6A3CF3C4-5CF0-3A47-A8C3-EB683755E457}" destId="{C76F5726-6B62-C949-8423-5ACDE9630B80}" srcOrd="1" destOrd="0" presId="urn:microsoft.com/office/officeart/2005/8/layout/process1"/>
    <dgm:cxn modelId="{60A057B8-6E61-D34E-8A30-2709A2E1CF79}" srcId="{3F851660-AE92-FC44-B582-F28AF307EEAB}" destId="{67CF0917-0AF9-B340-A6A4-BA833B44B7AB}" srcOrd="2" destOrd="0" parTransId="{0405B16B-60C2-C642-956C-68CDE959E4E6}" sibTransId="{3AE93FD1-CDD1-5347-889C-631F2D313ED2}"/>
    <dgm:cxn modelId="{5A86D026-93A3-D149-86BB-5A296DFAA1E7}" srcId="{3F851660-AE92-FC44-B582-F28AF307EEAB}" destId="{CC306DD0-7C90-284A-BB7D-8940A3054441}" srcOrd="1" destOrd="0" parTransId="{20910561-F4F9-164F-853F-644F9F79139D}" sibTransId="{6A3CF3C4-5CF0-3A47-A8C3-EB683755E457}"/>
    <dgm:cxn modelId="{52B86972-9AF1-4B81-813E-0EB8763225BA}" type="presOf" srcId="{3770B9D5-5BA2-2D4C-9EB4-2F109CEE1267}" destId="{18F5E4FD-CCED-094C-8B83-DA24D5302C57}" srcOrd="0" destOrd="0" presId="urn:microsoft.com/office/officeart/2005/8/layout/process1"/>
    <dgm:cxn modelId="{79D3AB06-B786-424F-8207-D63224DFAE8B}" type="presParOf" srcId="{3BE34AB0-A95E-4A4F-A6F9-AD2D8CEB42B8}" destId="{C6FF3D7F-1D2A-0343-A353-1358A92C009D}" srcOrd="0" destOrd="0" presId="urn:microsoft.com/office/officeart/2005/8/layout/process1"/>
    <dgm:cxn modelId="{43FCBD64-9D09-40D6-818B-1CFDBAB65AE2}" type="presParOf" srcId="{3BE34AB0-A95E-4A4F-A6F9-AD2D8CEB42B8}" destId="{18F5E4FD-CCED-094C-8B83-DA24D5302C57}" srcOrd="1" destOrd="0" presId="urn:microsoft.com/office/officeart/2005/8/layout/process1"/>
    <dgm:cxn modelId="{87732972-A9F0-42EF-B886-EFC919E1D45C}" type="presParOf" srcId="{18F5E4FD-CCED-094C-8B83-DA24D5302C57}" destId="{B75AFFCD-7EE5-FD4E-8423-C6177D36270F}" srcOrd="0" destOrd="0" presId="urn:microsoft.com/office/officeart/2005/8/layout/process1"/>
    <dgm:cxn modelId="{86264BF6-FFBA-44F3-9F24-07A798B75DF7}" type="presParOf" srcId="{3BE34AB0-A95E-4A4F-A6F9-AD2D8CEB42B8}" destId="{3E0B3588-EBD5-9649-BA4A-859059487395}" srcOrd="2" destOrd="0" presId="urn:microsoft.com/office/officeart/2005/8/layout/process1"/>
    <dgm:cxn modelId="{EDEE58D5-1E60-4292-89E0-BB2502835BB2}" type="presParOf" srcId="{3BE34AB0-A95E-4A4F-A6F9-AD2D8CEB42B8}" destId="{A95AEF93-AF32-B443-936B-0F15B96B06C9}" srcOrd="3" destOrd="0" presId="urn:microsoft.com/office/officeart/2005/8/layout/process1"/>
    <dgm:cxn modelId="{65CEC7E1-A876-4203-98FA-512099A551C0}" type="presParOf" srcId="{A95AEF93-AF32-B443-936B-0F15B96B06C9}" destId="{C76F5726-6B62-C949-8423-5ACDE9630B80}" srcOrd="0" destOrd="0" presId="urn:microsoft.com/office/officeart/2005/8/layout/process1"/>
    <dgm:cxn modelId="{2684A73C-1985-43E9-8BF8-0CB52CF04633}" type="presParOf" srcId="{3BE34AB0-A95E-4A4F-A6F9-AD2D8CEB42B8}" destId="{0241C6AF-C2CA-4F46-BFE6-A31C1828D27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1C58EE-0143-474E-8587-9A04966ECDD7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EE13B26-ED85-4E38-B72C-80732E92D150}">
      <dgm:prSet/>
      <dgm:spPr/>
      <dgm:t>
        <a:bodyPr/>
        <a:lstStyle/>
        <a:p>
          <a:pPr algn="ctr" rtl="0"/>
          <a:r>
            <a:rPr lang="ru-RU" b="1" dirty="0" smtClean="0"/>
            <a:t>Концептуальность</a:t>
          </a:r>
          <a:endParaRPr lang="ru-RU" dirty="0"/>
        </a:p>
      </dgm:t>
    </dgm:pt>
    <dgm:pt modelId="{0B3977CC-CD5B-4612-B856-BA41FB744D64}" type="parTrans" cxnId="{9F058716-3CB2-402D-8EDA-DAFB1A795B68}">
      <dgm:prSet/>
      <dgm:spPr/>
      <dgm:t>
        <a:bodyPr/>
        <a:lstStyle/>
        <a:p>
          <a:endParaRPr lang="ru-RU"/>
        </a:p>
      </dgm:t>
    </dgm:pt>
    <dgm:pt modelId="{D208AD84-0447-48D7-A9ED-4B5D806F1EC3}" type="sibTrans" cxnId="{9F058716-3CB2-402D-8EDA-DAFB1A795B68}">
      <dgm:prSet/>
      <dgm:spPr/>
      <dgm:t>
        <a:bodyPr/>
        <a:lstStyle/>
        <a:p>
          <a:endParaRPr lang="ru-RU"/>
        </a:p>
      </dgm:t>
    </dgm:pt>
    <dgm:pt modelId="{42C0C6D2-374B-4595-869B-AD8A40972533}">
      <dgm:prSet/>
      <dgm:spPr/>
      <dgm:t>
        <a:bodyPr/>
        <a:lstStyle/>
        <a:p>
          <a:pPr algn="ctr" rtl="0"/>
          <a:r>
            <a:rPr lang="ru-RU" b="1" dirty="0" smtClean="0"/>
            <a:t>Системность</a:t>
          </a:r>
          <a:endParaRPr lang="ru-RU" dirty="0"/>
        </a:p>
      </dgm:t>
    </dgm:pt>
    <dgm:pt modelId="{87FFFC1C-89F5-4A0A-939E-45BF85165DD4}" type="parTrans" cxnId="{012D695D-3CF5-4F0F-BB1B-45997D6FBABF}">
      <dgm:prSet/>
      <dgm:spPr/>
      <dgm:t>
        <a:bodyPr/>
        <a:lstStyle/>
        <a:p>
          <a:endParaRPr lang="ru-RU"/>
        </a:p>
      </dgm:t>
    </dgm:pt>
    <dgm:pt modelId="{BECA3499-B4FD-45F4-AE4E-C7E4B4D1A0C0}" type="sibTrans" cxnId="{012D695D-3CF5-4F0F-BB1B-45997D6FBABF}">
      <dgm:prSet/>
      <dgm:spPr/>
      <dgm:t>
        <a:bodyPr/>
        <a:lstStyle/>
        <a:p>
          <a:endParaRPr lang="ru-RU"/>
        </a:p>
      </dgm:t>
    </dgm:pt>
    <dgm:pt modelId="{AF9B4804-9465-4666-8D05-D55CEB498103}">
      <dgm:prSet/>
      <dgm:spPr/>
      <dgm:t>
        <a:bodyPr/>
        <a:lstStyle/>
        <a:p>
          <a:pPr algn="ctr" rtl="0"/>
          <a:r>
            <a:rPr lang="ru-RU" b="1" dirty="0" smtClean="0"/>
            <a:t>Управляемость</a:t>
          </a:r>
          <a:endParaRPr lang="ru-RU" dirty="0"/>
        </a:p>
      </dgm:t>
    </dgm:pt>
    <dgm:pt modelId="{BA0D2030-8EE9-4D3F-94B7-0017E1C6CC22}" type="parTrans" cxnId="{53797504-3D9F-4D39-A5DD-C59729FCC5CD}">
      <dgm:prSet/>
      <dgm:spPr/>
      <dgm:t>
        <a:bodyPr/>
        <a:lstStyle/>
        <a:p>
          <a:endParaRPr lang="ru-RU"/>
        </a:p>
      </dgm:t>
    </dgm:pt>
    <dgm:pt modelId="{E5C6DAE1-3404-4323-A807-C3C6A1105411}" type="sibTrans" cxnId="{53797504-3D9F-4D39-A5DD-C59729FCC5CD}">
      <dgm:prSet/>
      <dgm:spPr/>
      <dgm:t>
        <a:bodyPr/>
        <a:lstStyle/>
        <a:p>
          <a:endParaRPr lang="ru-RU"/>
        </a:p>
      </dgm:t>
    </dgm:pt>
    <dgm:pt modelId="{235BDB78-EF69-4778-84DD-6285108D69E0}">
      <dgm:prSet/>
      <dgm:spPr/>
      <dgm:t>
        <a:bodyPr/>
        <a:lstStyle/>
        <a:p>
          <a:pPr algn="ctr" rtl="0"/>
          <a:r>
            <a:rPr lang="ru-RU" b="1" dirty="0" err="1" smtClean="0"/>
            <a:t>Диагностичность</a:t>
          </a:r>
          <a:endParaRPr lang="ru-RU" b="1" dirty="0"/>
        </a:p>
      </dgm:t>
    </dgm:pt>
    <dgm:pt modelId="{88F5BC5C-1FCE-455A-BC73-0B0D36B24E66}" type="parTrans" cxnId="{48D5798C-12D0-42F8-88A2-1CB72B296D27}">
      <dgm:prSet/>
      <dgm:spPr/>
      <dgm:t>
        <a:bodyPr/>
        <a:lstStyle/>
        <a:p>
          <a:endParaRPr lang="ru-RU"/>
        </a:p>
      </dgm:t>
    </dgm:pt>
    <dgm:pt modelId="{A0768720-AE46-4607-BF81-235FB003C0C9}" type="sibTrans" cxnId="{48D5798C-12D0-42F8-88A2-1CB72B296D27}">
      <dgm:prSet/>
      <dgm:spPr/>
      <dgm:t>
        <a:bodyPr/>
        <a:lstStyle/>
        <a:p>
          <a:endParaRPr lang="ru-RU"/>
        </a:p>
      </dgm:t>
    </dgm:pt>
    <dgm:pt modelId="{7B558DA9-262A-4754-9703-11A0CDC57F22}">
      <dgm:prSet/>
      <dgm:spPr/>
      <dgm:t>
        <a:bodyPr/>
        <a:lstStyle/>
        <a:p>
          <a:pPr algn="ctr" rtl="0"/>
          <a:r>
            <a:rPr lang="ru-RU" b="1" dirty="0" err="1" smtClean="0"/>
            <a:t>Воспроизводимость</a:t>
          </a:r>
          <a:endParaRPr lang="ru-RU" b="1" dirty="0"/>
        </a:p>
      </dgm:t>
    </dgm:pt>
    <dgm:pt modelId="{66A55E09-7868-46CF-9FBB-D47C3C638B29}" type="parTrans" cxnId="{27EBA21A-1913-4CE4-AEEA-A30D2933E658}">
      <dgm:prSet/>
      <dgm:spPr/>
      <dgm:t>
        <a:bodyPr/>
        <a:lstStyle/>
        <a:p>
          <a:endParaRPr lang="ru-RU"/>
        </a:p>
      </dgm:t>
    </dgm:pt>
    <dgm:pt modelId="{979A8D02-D070-49C9-A413-5B07ECDC838E}" type="sibTrans" cxnId="{27EBA21A-1913-4CE4-AEEA-A30D2933E658}">
      <dgm:prSet/>
      <dgm:spPr/>
      <dgm:t>
        <a:bodyPr/>
        <a:lstStyle/>
        <a:p>
          <a:endParaRPr lang="ru-RU"/>
        </a:p>
      </dgm:t>
    </dgm:pt>
    <dgm:pt modelId="{D7F5DA5D-75A9-4BD4-8625-DD9DAFD20415}">
      <dgm:prSet/>
      <dgm:spPr/>
      <dgm:t>
        <a:bodyPr/>
        <a:lstStyle/>
        <a:p>
          <a:pPr algn="ctr" rtl="0"/>
          <a:r>
            <a:rPr lang="ru-RU" b="1" dirty="0" err="1" smtClean="0"/>
            <a:t>Алгоритмичность</a:t>
          </a:r>
          <a:r>
            <a:rPr lang="ru-RU" dirty="0" smtClean="0"/>
            <a:t> </a:t>
          </a:r>
          <a:endParaRPr lang="ru-RU" dirty="0"/>
        </a:p>
      </dgm:t>
    </dgm:pt>
    <dgm:pt modelId="{D72FBA07-297E-49CE-9B2C-5D43F337EC8C}" type="parTrans" cxnId="{DE4853A8-084F-46C0-AE5A-EDD6CAF18311}">
      <dgm:prSet/>
      <dgm:spPr/>
      <dgm:t>
        <a:bodyPr/>
        <a:lstStyle/>
        <a:p>
          <a:endParaRPr lang="ru-RU"/>
        </a:p>
      </dgm:t>
    </dgm:pt>
    <dgm:pt modelId="{88AB9D92-2EB3-432A-BE97-CC2DCB8B2AD6}" type="sibTrans" cxnId="{DE4853A8-084F-46C0-AE5A-EDD6CAF18311}">
      <dgm:prSet/>
      <dgm:spPr/>
      <dgm:t>
        <a:bodyPr/>
        <a:lstStyle/>
        <a:p>
          <a:endParaRPr lang="ru-RU"/>
        </a:p>
      </dgm:t>
    </dgm:pt>
    <dgm:pt modelId="{BA31BFC5-BDD8-4DD2-8F82-D77091783BCA}" type="pres">
      <dgm:prSet presAssocID="{361C58EE-0143-474E-8587-9A04966ECDD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E6F8F9-4E6B-4A1E-9A91-B62A8D9E1971}" type="pres">
      <dgm:prSet presAssocID="{6EE13B26-ED85-4E38-B72C-80732E92D150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F2AAAF-1833-4D75-BE10-483E101C285C}" type="pres">
      <dgm:prSet presAssocID="{D208AD84-0447-48D7-A9ED-4B5D806F1EC3}" presName="spacer" presStyleCnt="0"/>
      <dgm:spPr/>
    </dgm:pt>
    <dgm:pt modelId="{A361A1F0-A8BD-4FB9-B53E-48C2CDACA459}" type="pres">
      <dgm:prSet presAssocID="{42C0C6D2-374B-4595-869B-AD8A40972533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9BAB1C-F858-468B-949C-6D1B08FF54E8}" type="pres">
      <dgm:prSet presAssocID="{BECA3499-B4FD-45F4-AE4E-C7E4B4D1A0C0}" presName="spacer" presStyleCnt="0"/>
      <dgm:spPr/>
    </dgm:pt>
    <dgm:pt modelId="{822FFB73-AF39-4EEB-8096-75091AA7C72F}" type="pres">
      <dgm:prSet presAssocID="{AF9B4804-9465-4666-8D05-D55CEB498103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D319F9-AC1E-4B83-BFAF-3E4EDF21C694}" type="pres">
      <dgm:prSet presAssocID="{E5C6DAE1-3404-4323-A807-C3C6A1105411}" presName="spacer" presStyleCnt="0"/>
      <dgm:spPr/>
    </dgm:pt>
    <dgm:pt modelId="{77C7DD73-281D-408A-896E-AEE6934DC890}" type="pres">
      <dgm:prSet presAssocID="{235BDB78-EF69-4778-84DD-6285108D69E0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CD7677-F76A-4607-BD5D-30CF9BC944B9}" type="pres">
      <dgm:prSet presAssocID="{A0768720-AE46-4607-BF81-235FB003C0C9}" presName="spacer" presStyleCnt="0"/>
      <dgm:spPr/>
    </dgm:pt>
    <dgm:pt modelId="{937B0CCA-819A-4FF9-8867-E5B969BF3D11}" type="pres">
      <dgm:prSet presAssocID="{7B558DA9-262A-4754-9703-11A0CDC57F22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8FFF47-90B2-48C1-91FF-D36C03850FF4}" type="pres">
      <dgm:prSet presAssocID="{979A8D02-D070-49C9-A413-5B07ECDC838E}" presName="spacer" presStyleCnt="0"/>
      <dgm:spPr/>
    </dgm:pt>
    <dgm:pt modelId="{8E830EE6-D495-4F7D-9F05-449454351A55}" type="pres">
      <dgm:prSet presAssocID="{D7F5DA5D-75A9-4BD4-8625-DD9DAFD20415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2D695D-3CF5-4F0F-BB1B-45997D6FBABF}" srcId="{361C58EE-0143-474E-8587-9A04966ECDD7}" destId="{42C0C6D2-374B-4595-869B-AD8A40972533}" srcOrd="1" destOrd="0" parTransId="{87FFFC1C-89F5-4A0A-939E-45BF85165DD4}" sibTransId="{BECA3499-B4FD-45F4-AE4E-C7E4B4D1A0C0}"/>
    <dgm:cxn modelId="{53797504-3D9F-4D39-A5DD-C59729FCC5CD}" srcId="{361C58EE-0143-474E-8587-9A04966ECDD7}" destId="{AF9B4804-9465-4666-8D05-D55CEB498103}" srcOrd="2" destOrd="0" parTransId="{BA0D2030-8EE9-4D3F-94B7-0017E1C6CC22}" sibTransId="{E5C6DAE1-3404-4323-A807-C3C6A1105411}"/>
    <dgm:cxn modelId="{C0A33E1B-6005-482A-BB4A-02EEDEEC83DE}" type="presOf" srcId="{6EE13B26-ED85-4E38-B72C-80732E92D150}" destId="{F7E6F8F9-4E6B-4A1E-9A91-B62A8D9E1971}" srcOrd="0" destOrd="0" presId="urn:microsoft.com/office/officeart/2005/8/layout/vList2"/>
    <dgm:cxn modelId="{C2C86960-4217-456D-8E10-88366339D255}" type="presOf" srcId="{235BDB78-EF69-4778-84DD-6285108D69E0}" destId="{77C7DD73-281D-408A-896E-AEE6934DC890}" srcOrd="0" destOrd="0" presId="urn:microsoft.com/office/officeart/2005/8/layout/vList2"/>
    <dgm:cxn modelId="{27EBA21A-1913-4CE4-AEEA-A30D2933E658}" srcId="{361C58EE-0143-474E-8587-9A04966ECDD7}" destId="{7B558DA9-262A-4754-9703-11A0CDC57F22}" srcOrd="4" destOrd="0" parTransId="{66A55E09-7868-46CF-9FBB-D47C3C638B29}" sibTransId="{979A8D02-D070-49C9-A413-5B07ECDC838E}"/>
    <dgm:cxn modelId="{48D5798C-12D0-42F8-88A2-1CB72B296D27}" srcId="{361C58EE-0143-474E-8587-9A04966ECDD7}" destId="{235BDB78-EF69-4778-84DD-6285108D69E0}" srcOrd="3" destOrd="0" parTransId="{88F5BC5C-1FCE-455A-BC73-0B0D36B24E66}" sibTransId="{A0768720-AE46-4607-BF81-235FB003C0C9}"/>
    <dgm:cxn modelId="{A292B7BC-BD00-4D06-91F3-E1D76167E84F}" type="presOf" srcId="{42C0C6D2-374B-4595-869B-AD8A40972533}" destId="{A361A1F0-A8BD-4FB9-B53E-48C2CDACA459}" srcOrd="0" destOrd="0" presId="urn:microsoft.com/office/officeart/2005/8/layout/vList2"/>
    <dgm:cxn modelId="{DE4853A8-084F-46C0-AE5A-EDD6CAF18311}" srcId="{361C58EE-0143-474E-8587-9A04966ECDD7}" destId="{D7F5DA5D-75A9-4BD4-8625-DD9DAFD20415}" srcOrd="5" destOrd="0" parTransId="{D72FBA07-297E-49CE-9B2C-5D43F337EC8C}" sibTransId="{88AB9D92-2EB3-432A-BE97-CC2DCB8B2AD6}"/>
    <dgm:cxn modelId="{4C6128E8-08E7-4332-BF1A-6A8F2C5C6CD9}" type="presOf" srcId="{AF9B4804-9465-4666-8D05-D55CEB498103}" destId="{822FFB73-AF39-4EEB-8096-75091AA7C72F}" srcOrd="0" destOrd="0" presId="urn:microsoft.com/office/officeart/2005/8/layout/vList2"/>
    <dgm:cxn modelId="{9F058716-3CB2-402D-8EDA-DAFB1A795B68}" srcId="{361C58EE-0143-474E-8587-9A04966ECDD7}" destId="{6EE13B26-ED85-4E38-B72C-80732E92D150}" srcOrd="0" destOrd="0" parTransId="{0B3977CC-CD5B-4612-B856-BA41FB744D64}" sibTransId="{D208AD84-0447-48D7-A9ED-4B5D806F1EC3}"/>
    <dgm:cxn modelId="{2F645785-DF72-476D-A2F1-2D93C933633D}" type="presOf" srcId="{361C58EE-0143-474E-8587-9A04966ECDD7}" destId="{BA31BFC5-BDD8-4DD2-8F82-D77091783BCA}" srcOrd="0" destOrd="0" presId="urn:microsoft.com/office/officeart/2005/8/layout/vList2"/>
    <dgm:cxn modelId="{58FAA021-440A-4465-89A2-6E6E0272B555}" type="presOf" srcId="{7B558DA9-262A-4754-9703-11A0CDC57F22}" destId="{937B0CCA-819A-4FF9-8867-E5B969BF3D11}" srcOrd="0" destOrd="0" presId="urn:microsoft.com/office/officeart/2005/8/layout/vList2"/>
    <dgm:cxn modelId="{2E1C065C-E0C9-4065-B914-4B8E7FED7645}" type="presOf" srcId="{D7F5DA5D-75A9-4BD4-8625-DD9DAFD20415}" destId="{8E830EE6-D495-4F7D-9F05-449454351A55}" srcOrd="0" destOrd="0" presId="urn:microsoft.com/office/officeart/2005/8/layout/vList2"/>
    <dgm:cxn modelId="{A949A84F-BD6C-44FB-AB38-EDFCDED477B8}" type="presParOf" srcId="{BA31BFC5-BDD8-4DD2-8F82-D77091783BCA}" destId="{F7E6F8F9-4E6B-4A1E-9A91-B62A8D9E1971}" srcOrd="0" destOrd="0" presId="urn:microsoft.com/office/officeart/2005/8/layout/vList2"/>
    <dgm:cxn modelId="{664F624C-0878-43F7-9225-D0873EEB2E05}" type="presParOf" srcId="{BA31BFC5-BDD8-4DD2-8F82-D77091783BCA}" destId="{A5F2AAAF-1833-4D75-BE10-483E101C285C}" srcOrd="1" destOrd="0" presId="urn:microsoft.com/office/officeart/2005/8/layout/vList2"/>
    <dgm:cxn modelId="{A6FF631B-1BD1-4EA0-8AE3-43419A789FE0}" type="presParOf" srcId="{BA31BFC5-BDD8-4DD2-8F82-D77091783BCA}" destId="{A361A1F0-A8BD-4FB9-B53E-48C2CDACA459}" srcOrd="2" destOrd="0" presId="urn:microsoft.com/office/officeart/2005/8/layout/vList2"/>
    <dgm:cxn modelId="{0595DE4F-82AD-4200-B86A-08F45244B9CD}" type="presParOf" srcId="{BA31BFC5-BDD8-4DD2-8F82-D77091783BCA}" destId="{319BAB1C-F858-468B-949C-6D1B08FF54E8}" srcOrd="3" destOrd="0" presId="urn:microsoft.com/office/officeart/2005/8/layout/vList2"/>
    <dgm:cxn modelId="{724A11B6-39B4-4348-B72B-E8B3C781FE30}" type="presParOf" srcId="{BA31BFC5-BDD8-4DD2-8F82-D77091783BCA}" destId="{822FFB73-AF39-4EEB-8096-75091AA7C72F}" srcOrd="4" destOrd="0" presId="urn:microsoft.com/office/officeart/2005/8/layout/vList2"/>
    <dgm:cxn modelId="{AA2B428E-4014-4B6B-A6F4-0DEE0775903E}" type="presParOf" srcId="{BA31BFC5-BDD8-4DD2-8F82-D77091783BCA}" destId="{F3D319F9-AC1E-4B83-BFAF-3E4EDF21C694}" srcOrd="5" destOrd="0" presId="urn:microsoft.com/office/officeart/2005/8/layout/vList2"/>
    <dgm:cxn modelId="{A5810E9E-1C1A-4745-8D08-E0EEC20FDCC8}" type="presParOf" srcId="{BA31BFC5-BDD8-4DD2-8F82-D77091783BCA}" destId="{77C7DD73-281D-408A-896E-AEE6934DC890}" srcOrd="6" destOrd="0" presId="urn:microsoft.com/office/officeart/2005/8/layout/vList2"/>
    <dgm:cxn modelId="{6132DA50-D687-4126-8EB8-B20E457990D6}" type="presParOf" srcId="{BA31BFC5-BDD8-4DD2-8F82-D77091783BCA}" destId="{D5CD7677-F76A-4607-BD5D-30CF9BC944B9}" srcOrd="7" destOrd="0" presId="urn:microsoft.com/office/officeart/2005/8/layout/vList2"/>
    <dgm:cxn modelId="{AE0DE568-87D3-40E9-A1BD-16E7122B3040}" type="presParOf" srcId="{BA31BFC5-BDD8-4DD2-8F82-D77091783BCA}" destId="{937B0CCA-819A-4FF9-8867-E5B969BF3D11}" srcOrd="8" destOrd="0" presId="urn:microsoft.com/office/officeart/2005/8/layout/vList2"/>
    <dgm:cxn modelId="{FBC4C5DC-E72A-4550-8DBF-AE26D859E5E6}" type="presParOf" srcId="{BA31BFC5-BDD8-4DD2-8F82-D77091783BCA}" destId="{1D8FFF47-90B2-48C1-91FF-D36C03850FF4}" srcOrd="9" destOrd="0" presId="urn:microsoft.com/office/officeart/2005/8/layout/vList2"/>
    <dgm:cxn modelId="{A4F308D3-1497-41D0-94EC-D1432DBF02C9}" type="presParOf" srcId="{BA31BFC5-BDD8-4DD2-8F82-D77091783BCA}" destId="{8E830EE6-D495-4F7D-9F05-449454351A5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879480-F5E3-904A-B781-AE2DD94780AA}">
      <dsp:nvSpPr>
        <dsp:cNvPr id="0" name=""/>
        <dsp:cNvSpPr/>
      </dsp:nvSpPr>
      <dsp:spPr>
        <a:xfrm>
          <a:off x="-689986" y="56365"/>
          <a:ext cx="5036820" cy="503682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45EAC2-6A7D-3043-9484-456BB5896425}">
      <dsp:nvSpPr>
        <dsp:cNvPr id="0" name=""/>
        <dsp:cNvSpPr/>
      </dsp:nvSpPr>
      <dsp:spPr>
        <a:xfrm>
          <a:off x="1872025" y="36974"/>
          <a:ext cx="5876289" cy="50368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1872025" y="36974"/>
        <a:ext cx="2938144" cy="1511049"/>
      </dsp:txXfrm>
    </dsp:sp>
    <dsp:sp modelId="{0548338C-D04F-9646-BFEC-846E7733CF97}">
      <dsp:nvSpPr>
        <dsp:cNvPr id="0" name=""/>
        <dsp:cNvSpPr/>
      </dsp:nvSpPr>
      <dsp:spPr>
        <a:xfrm>
          <a:off x="191458" y="1567415"/>
          <a:ext cx="3273929" cy="327392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6F3595-54CF-9344-B547-F6D2DB0542F4}">
      <dsp:nvSpPr>
        <dsp:cNvPr id="0" name=""/>
        <dsp:cNvSpPr/>
      </dsp:nvSpPr>
      <dsp:spPr>
        <a:xfrm>
          <a:off x="1895413" y="1549146"/>
          <a:ext cx="5876289" cy="327392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1895413" y="1549146"/>
        <a:ext cx="2938144" cy="1511044"/>
      </dsp:txXfrm>
    </dsp:sp>
    <dsp:sp modelId="{20AC1A04-AA95-6C45-81F3-033A35E8B573}">
      <dsp:nvSpPr>
        <dsp:cNvPr id="0" name=""/>
        <dsp:cNvSpPr/>
      </dsp:nvSpPr>
      <dsp:spPr>
        <a:xfrm>
          <a:off x="1072901" y="3078459"/>
          <a:ext cx="1511044" cy="151104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394CE22-8383-9542-ABD6-C4BAB2741D50}">
      <dsp:nvSpPr>
        <dsp:cNvPr id="0" name=""/>
        <dsp:cNvSpPr/>
      </dsp:nvSpPr>
      <dsp:spPr>
        <a:xfrm>
          <a:off x="1823399" y="2962373"/>
          <a:ext cx="5932996" cy="21073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1823399" y="2962373"/>
        <a:ext cx="2966498" cy="2107347"/>
      </dsp:txXfrm>
    </dsp:sp>
    <dsp:sp modelId="{47F673DD-D4BE-6B43-9123-1CFE81711D09}">
      <dsp:nvSpPr>
        <dsp:cNvPr id="0" name=""/>
        <dsp:cNvSpPr/>
      </dsp:nvSpPr>
      <dsp:spPr>
        <a:xfrm>
          <a:off x="2520077" y="36979"/>
          <a:ext cx="5503645" cy="1511049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Обучение, построенное </a:t>
          </a:r>
          <a:r>
            <a:rPr lang="ru-RU" sz="1800" kern="1200" dirty="0" smtClean="0"/>
            <a:t>на </a:t>
          </a:r>
          <a:r>
            <a:rPr lang="ru-RU" sz="1800" kern="1200" dirty="0" smtClean="0"/>
            <a:t>передаче информации, должно быть заменено на обучением деятельностью</a:t>
          </a:r>
          <a:endParaRPr lang="ru-RU" sz="1800" kern="1200" dirty="0"/>
        </a:p>
      </dsp:txBody>
      <dsp:txXfrm>
        <a:off x="2520077" y="36979"/>
        <a:ext cx="5503645" cy="1511049"/>
      </dsp:txXfrm>
    </dsp:sp>
    <dsp:sp modelId="{B0B68CFE-5A6C-B04C-AFCB-2289219CD9E0}">
      <dsp:nvSpPr>
        <dsp:cNvPr id="0" name=""/>
        <dsp:cNvSpPr/>
      </dsp:nvSpPr>
      <dsp:spPr>
        <a:xfrm>
          <a:off x="2615493" y="1477145"/>
          <a:ext cx="4909640" cy="1511044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Меняется содержание образования: не информация о деятельности плюс немного деятельности, а деятельность, основанная на информации. </a:t>
          </a:r>
          <a:endParaRPr lang="ru-RU" sz="18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/>
        </a:p>
      </dsp:txBody>
      <dsp:txXfrm>
        <a:off x="2615493" y="1477145"/>
        <a:ext cx="4909640" cy="1511044"/>
      </dsp:txXfrm>
    </dsp:sp>
    <dsp:sp modelId="{3BE36199-7007-604E-B442-52286DA0FF0A}">
      <dsp:nvSpPr>
        <dsp:cNvPr id="0" name=""/>
        <dsp:cNvSpPr/>
      </dsp:nvSpPr>
      <dsp:spPr>
        <a:xfrm>
          <a:off x="2039426" y="3061324"/>
          <a:ext cx="5698091" cy="1511044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Изменяются формы взаимодействия педагогов и детей. На смену традиционным приходят формы активного обучения:  игры, анализ конкретных ситуаций, разыгрывание ролей и т.д.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Изменение целей, содержания и формы обучения существенно влияют на характер общения педагога и ребенка, на атмосферу их взаимодействия. Партнерство, равенство личностей в поступках, свобода в выборе, положительный эмоциональный фон – все это становится доминантой отношений.</a:t>
          </a:r>
          <a:endParaRPr lang="ru-RU" sz="1400" kern="1200" dirty="0"/>
        </a:p>
      </dsp:txBody>
      <dsp:txXfrm>
        <a:off x="2039426" y="3061324"/>
        <a:ext cx="5698091" cy="151104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37C520E-4B9B-214D-8120-514C9DFE052A}">
      <dsp:nvSpPr>
        <dsp:cNvPr id="0" name=""/>
        <dsp:cNvSpPr/>
      </dsp:nvSpPr>
      <dsp:spPr>
        <a:xfrm>
          <a:off x="3262408" y="-75882"/>
          <a:ext cx="1933229" cy="180784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Деятельностная активность</a:t>
          </a:r>
          <a:endParaRPr lang="ru-RU" sz="1400" kern="1200" dirty="0"/>
        </a:p>
      </dsp:txBody>
      <dsp:txXfrm>
        <a:off x="3262408" y="-75882"/>
        <a:ext cx="1933229" cy="1807844"/>
      </dsp:txXfrm>
    </dsp:sp>
    <dsp:sp modelId="{25E8AF3E-FF37-E946-9DFC-272F15EFE05C}">
      <dsp:nvSpPr>
        <dsp:cNvPr id="0" name=""/>
        <dsp:cNvSpPr/>
      </dsp:nvSpPr>
      <dsp:spPr>
        <a:xfrm rot="2160000">
          <a:off x="5089003" y="1304365"/>
          <a:ext cx="402235" cy="58921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 rot="2160000">
        <a:off x="5089003" y="1304365"/>
        <a:ext cx="402235" cy="589212"/>
      </dsp:txXfrm>
    </dsp:sp>
    <dsp:sp modelId="{E82811F6-6CD7-5D44-A096-6DE38FC8EA4B}">
      <dsp:nvSpPr>
        <dsp:cNvPr id="0" name=""/>
        <dsp:cNvSpPr/>
      </dsp:nvSpPr>
      <dsp:spPr>
        <a:xfrm>
          <a:off x="5433250" y="1443475"/>
          <a:ext cx="1836720" cy="18534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Индивидуализация </a:t>
          </a:r>
          <a:endParaRPr lang="ru-RU" sz="1400" kern="1200" dirty="0"/>
        </a:p>
      </dsp:txBody>
      <dsp:txXfrm>
        <a:off x="5433250" y="1443475"/>
        <a:ext cx="1836720" cy="1853428"/>
      </dsp:txXfrm>
    </dsp:sp>
    <dsp:sp modelId="{B360EF54-DD97-714D-8003-4FCEB3AEDEE0}">
      <dsp:nvSpPr>
        <dsp:cNvPr id="0" name=""/>
        <dsp:cNvSpPr/>
      </dsp:nvSpPr>
      <dsp:spPr>
        <a:xfrm rot="6480000">
          <a:off x="5776307" y="3277689"/>
          <a:ext cx="369430" cy="58921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 rot="6480000">
        <a:off x="5776307" y="3277689"/>
        <a:ext cx="369430" cy="589212"/>
      </dsp:txXfrm>
    </dsp:sp>
    <dsp:sp modelId="{968AA8EF-2961-EA4C-B699-C1C62E63DED3}">
      <dsp:nvSpPr>
        <dsp:cNvPr id="0" name=""/>
        <dsp:cNvSpPr/>
      </dsp:nvSpPr>
      <dsp:spPr>
        <a:xfrm>
          <a:off x="4491819" y="3869443"/>
          <a:ext cx="2098069" cy="19919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Свобода личного выбора</a:t>
          </a:r>
          <a:endParaRPr lang="ru-RU" sz="1400" kern="1200" dirty="0"/>
        </a:p>
      </dsp:txBody>
      <dsp:txXfrm>
        <a:off x="4491819" y="3869443"/>
        <a:ext cx="2098069" cy="1991993"/>
      </dsp:txXfrm>
    </dsp:sp>
    <dsp:sp modelId="{380B70D6-2A5E-F444-BE13-94D440205308}">
      <dsp:nvSpPr>
        <dsp:cNvPr id="0" name=""/>
        <dsp:cNvSpPr/>
      </dsp:nvSpPr>
      <dsp:spPr>
        <a:xfrm rot="10800000">
          <a:off x="4086286" y="4570833"/>
          <a:ext cx="286577" cy="58921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 rot="10800000">
        <a:off x="4086286" y="4570833"/>
        <a:ext cx="286577" cy="589212"/>
      </dsp:txXfrm>
    </dsp:sp>
    <dsp:sp modelId="{BFA704D3-21F6-6C42-8111-2E12E0514845}">
      <dsp:nvSpPr>
        <dsp:cNvPr id="0" name=""/>
        <dsp:cNvSpPr/>
      </dsp:nvSpPr>
      <dsp:spPr>
        <a:xfrm>
          <a:off x="1883276" y="3940000"/>
          <a:ext cx="2067831" cy="185087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Рефлексивность</a:t>
          </a:r>
          <a:r>
            <a:rPr lang="ru-RU" sz="1300" kern="1200" dirty="0" smtClean="0"/>
            <a:t> </a:t>
          </a:r>
          <a:endParaRPr lang="ru-RU" sz="1300" kern="1200" dirty="0"/>
        </a:p>
      </dsp:txBody>
      <dsp:txXfrm>
        <a:off x="1883276" y="3940000"/>
        <a:ext cx="2067831" cy="1850879"/>
      </dsp:txXfrm>
    </dsp:sp>
    <dsp:sp modelId="{2C0B5B30-021F-9B43-AF1D-2D05EE28D3CC}">
      <dsp:nvSpPr>
        <dsp:cNvPr id="0" name=""/>
        <dsp:cNvSpPr/>
      </dsp:nvSpPr>
      <dsp:spPr>
        <a:xfrm rot="15120000">
          <a:off x="2320689" y="3340026"/>
          <a:ext cx="393178" cy="58921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 rot="15120000">
        <a:off x="2320689" y="3340026"/>
        <a:ext cx="393178" cy="589212"/>
      </dsp:txXfrm>
    </dsp:sp>
    <dsp:sp modelId="{2D730A25-AD8E-C047-864B-284E28CA52BA}">
      <dsp:nvSpPr>
        <dsp:cNvPr id="0" name=""/>
        <dsp:cNvSpPr/>
      </dsp:nvSpPr>
      <dsp:spPr>
        <a:xfrm>
          <a:off x="1182585" y="1420124"/>
          <a:ext cx="1847701" cy="19001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Партнерское взаимодействие</a:t>
          </a:r>
          <a:endParaRPr lang="ru-RU" sz="1400" kern="1200" dirty="0"/>
        </a:p>
      </dsp:txBody>
      <dsp:txXfrm>
        <a:off x="1182585" y="1420124"/>
        <a:ext cx="1847701" cy="1900128"/>
      </dsp:txXfrm>
    </dsp:sp>
    <dsp:sp modelId="{35B15F3E-84AC-EC42-A123-49637163B81D}">
      <dsp:nvSpPr>
        <dsp:cNvPr id="0" name=""/>
        <dsp:cNvSpPr/>
      </dsp:nvSpPr>
      <dsp:spPr>
        <a:xfrm rot="19440000">
          <a:off x="2956185" y="1314285"/>
          <a:ext cx="396172" cy="58921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 rot="19440000">
        <a:off x="2956185" y="1314285"/>
        <a:ext cx="396172" cy="58921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FF3D7F-1D2A-0343-A353-1358A92C009D}">
      <dsp:nvSpPr>
        <dsp:cNvPr id="0" name=""/>
        <dsp:cNvSpPr/>
      </dsp:nvSpPr>
      <dsp:spPr>
        <a:xfrm>
          <a:off x="6589" y="1449339"/>
          <a:ext cx="1969627" cy="19019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all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концептуальная основа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 (научная база технологии, те психолого-педагогические идеи, которые заложены в ее фундамент)</a:t>
          </a:r>
          <a:endParaRPr lang="ru-RU" sz="1400" b="1" kern="1200" dirty="0"/>
        </a:p>
      </dsp:txBody>
      <dsp:txXfrm>
        <a:off x="6589" y="1449339"/>
        <a:ext cx="1969627" cy="1901921"/>
      </dsp:txXfrm>
    </dsp:sp>
    <dsp:sp modelId="{18F5E4FD-CCED-094C-8B83-DA24D5302C57}">
      <dsp:nvSpPr>
        <dsp:cNvPr id="0" name=""/>
        <dsp:cNvSpPr/>
      </dsp:nvSpPr>
      <dsp:spPr>
        <a:xfrm>
          <a:off x="2173179" y="2156066"/>
          <a:ext cx="417560" cy="48846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2173179" y="2156066"/>
        <a:ext cx="417560" cy="488467"/>
      </dsp:txXfrm>
    </dsp:sp>
    <dsp:sp modelId="{3E0B3588-EBD5-9649-BA4A-859059487395}">
      <dsp:nvSpPr>
        <dsp:cNvPr id="0" name=""/>
        <dsp:cNvSpPr/>
      </dsp:nvSpPr>
      <dsp:spPr>
        <a:xfrm>
          <a:off x="2764067" y="1449339"/>
          <a:ext cx="1969627" cy="19019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all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содержательная часть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(цели и содержание обучения и воспитания)</a:t>
          </a:r>
          <a:endParaRPr lang="ru-RU" sz="1400" b="1" kern="1200" dirty="0"/>
        </a:p>
      </dsp:txBody>
      <dsp:txXfrm>
        <a:off x="2764067" y="1449339"/>
        <a:ext cx="1969627" cy="1901921"/>
      </dsp:txXfrm>
    </dsp:sp>
    <dsp:sp modelId="{A95AEF93-AF32-B443-936B-0F15B96B06C9}">
      <dsp:nvSpPr>
        <dsp:cNvPr id="0" name=""/>
        <dsp:cNvSpPr/>
      </dsp:nvSpPr>
      <dsp:spPr>
        <a:xfrm>
          <a:off x="4930657" y="2156066"/>
          <a:ext cx="417560" cy="48846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4930657" y="2156066"/>
        <a:ext cx="417560" cy="488467"/>
      </dsp:txXfrm>
    </dsp:sp>
    <dsp:sp modelId="{0241C6AF-C2CA-4F46-BFE6-A31C1828D270}">
      <dsp:nvSpPr>
        <dsp:cNvPr id="0" name=""/>
        <dsp:cNvSpPr/>
      </dsp:nvSpPr>
      <dsp:spPr>
        <a:xfrm>
          <a:off x="5521545" y="1449339"/>
          <a:ext cx="1969627" cy="19019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all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процессуальная часть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 (формы, методы, средства, условия организации образовательного процесса, результаты)</a:t>
          </a:r>
          <a:endParaRPr lang="ru-RU" sz="1400" b="1" kern="1200" dirty="0"/>
        </a:p>
      </dsp:txBody>
      <dsp:txXfrm>
        <a:off x="5521545" y="1449339"/>
        <a:ext cx="1969627" cy="190192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7E6F8F9-4E6B-4A1E-9A91-B62A8D9E1971}">
      <dsp:nvSpPr>
        <dsp:cNvPr id="0" name=""/>
        <dsp:cNvSpPr/>
      </dsp:nvSpPr>
      <dsp:spPr>
        <a:xfrm>
          <a:off x="0" y="57533"/>
          <a:ext cx="82296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Концептуальность</a:t>
          </a:r>
          <a:endParaRPr lang="ru-RU" sz="2700" kern="1200" dirty="0"/>
        </a:p>
      </dsp:txBody>
      <dsp:txXfrm>
        <a:off x="0" y="57533"/>
        <a:ext cx="8229600" cy="647595"/>
      </dsp:txXfrm>
    </dsp:sp>
    <dsp:sp modelId="{A361A1F0-A8BD-4FB9-B53E-48C2CDACA459}">
      <dsp:nvSpPr>
        <dsp:cNvPr id="0" name=""/>
        <dsp:cNvSpPr/>
      </dsp:nvSpPr>
      <dsp:spPr>
        <a:xfrm>
          <a:off x="0" y="782888"/>
          <a:ext cx="82296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Системность</a:t>
          </a:r>
          <a:endParaRPr lang="ru-RU" sz="2700" kern="1200" dirty="0"/>
        </a:p>
      </dsp:txBody>
      <dsp:txXfrm>
        <a:off x="0" y="782888"/>
        <a:ext cx="8229600" cy="647595"/>
      </dsp:txXfrm>
    </dsp:sp>
    <dsp:sp modelId="{822FFB73-AF39-4EEB-8096-75091AA7C72F}">
      <dsp:nvSpPr>
        <dsp:cNvPr id="0" name=""/>
        <dsp:cNvSpPr/>
      </dsp:nvSpPr>
      <dsp:spPr>
        <a:xfrm>
          <a:off x="0" y="1508243"/>
          <a:ext cx="82296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Управляемость</a:t>
          </a:r>
          <a:endParaRPr lang="ru-RU" sz="2700" kern="1200" dirty="0"/>
        </a:p>
      </dsp:txBody>
      <dsp:txXfrm>
        <a:off x="0" y="1508243"/>
        <a:ext cx="8229600" cy="647595"/>
      </dsp:txXfrm>
    </dsp:sp>
    <dsp:sp modelId="{77C7DD73-281D-408A-896E-AEE6934DC890}">
      <dsp:nvSpPr>
        <dsp:cNvPr id="0" name=""/>
        <dsp:cNvSpPr/>
      </dsp:nvSpPr>
      <dsp:spPr>
        <a:xfrm>
          <a:off x="0" y="2233598"/>
          <a:ext cx="82296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err="1" smtClean="0"/>
            <a:t>Диагностичность</a:t>
          </a:r>
          <a:endParaRPr lang="ru-RU" sz="2700" b="1" kern="1200" dirty="0"/>
        </a:p>
      </dsp:txBody>
      <dsp:txXfrm>
        <a:off x="0" y="2233598"/>
        <a:ext cx="8229600" cy="647595"/>
      </dsp:txXfrm>
    </dsp:sp>
    <dsp:sp modelId="{937B0CCA-819A-4FF9-8867-E5B969BF3D11}">
      <dsp:nvSpPr>
        <dsp:cNvPr id="0" name=""/>
        <dsp:cNvSpPr/>
      </dsp:nvSpPr>
      <dsp:spPr>
        <a:xfrm>
          <a:off x="0" y="2958953"/>
          <a:ext cx="82296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err="1" smtClean="0"/>
            <a:t>Воспроизводимость</a:t>
          </a:r>
          <a:endParaRPr lang="ru-RU" sz="2700" b="1" kern="1200" dirty="0"/>
        </a:p>
      </dsp:txBody>
      <dsp:txXfrm>
        <a:off x="0" y="2958953"/>
        <a:ext cx="8229600" cy="647595"/>
      </dsp:txXfrm>
    </dsp:sp>
    <dsp:sp modelId="{8E830EE6-D495-4F7D-9F05-449454351A55}">
      <dsp:nvSpPr>
        <dsp:cNvPr id="0" name=""/>
        <dsp:cNvSpPr/>
      </dsp:nvSpPr>
      <dsp:spPr>
        <a:xfrm>
          <a:off x="0" y="3684308"/>
          <a:ext cx="82296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err="1" smtClean="0"/>
            <a:t>Алгоритмичность</a:t>
          </a:r>
          <a:r>
            <a:rPr lang="ru-RU" sz="2700" kern="1200" dirty="0" smtClean="0"/>
            <a:t> </a:t>
          </a:r>
          <a:endParaRPr lang="ru-RU" sz="2700" kern="1200" dirty="0"/>
        </a:p>
      </dsp:txBody>
      <dsp:txXfrm>
        <a:off x="0" y="3684308"/>
        <a:ext cx="8229600" cy="6475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02.05.2014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02.05.2014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02.05.2014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02.05.2014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02.05.2014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02.05.2014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02.05.2014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02.05.2014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02.05.2014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02.05.2014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02.05.2014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F714832-4F07-46F6-82D2-F32B834ABECB}" type="datetimeFigureOut">
              <a:rPr lang="ru-RU" smtClean="0"/>
              <a:pPr/>
              <a:t>02.05.2014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3.xml"/><Relationship Id="rId7" Type="http://schemas.openxmlformats.org/officeDocument/2006/relationships/slide" Target="slide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Relationship Id="rId9" Type="http://schemas.openxmlformats.org/officeDocument/2006/relationships/slide" Target="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83568" y="1412776"/>
            <a:ext cx="7391400" cy="2286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86000"/>
          </a:xfrm>
        </p:spPr>
        <p:txBody>
          <a:bodyPr>
            <a:normAutofit/>
          </a:bodyPr>
          <a:lstStyle/>
          <a:p>
            <a:r>
              <a:rPr lang="ru-RU" sz="7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7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4066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Современные технологии образования детей </a:t>
            </a:r>
            <a:br>
              <a:rPr lang="ru-RU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дошкольного возраста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55576" y="4437112"/>
            <a:ext cx="8085584" cy="2010618"/>
          </a:xfrm>
          <a:prstGeom prst="rect">
            <a:avLst/>
          </a:prstGeom>
        </p:spPr>
        <p:txBody>
          <a:bodyPr anchor="b">
            <a:normAutofit fontScale="75000" lnSpcReduction="2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Если я повелю своему генералу обернуться </a:t>
            </a:r>
            <a:b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морской чайкой,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 если генерал не </a:t>
            </a: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выполнит</a:t>
            </a: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приказа, это будет не его вина, а моя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Антуан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де Сент-Экзюпери </a:t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«Маленький принц»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Структура педагогической технологии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55650" y="1557338"/>
          <a:ext cx="7497763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Критерии выбора педагогических технологий</a:t>
            </a:r>
            <a:endParaRPr lang="ru-RU" sz="32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8580" indent="0"/>
            <a:r>
              <a:rPr lang="ru-RU" sz="3100" dirty="0" smtClean="0"/>
              <a:t>Отличие педагогической технологии  </a:t>
            </a:r>
            <a:r>
              <a:rPr lang="ru-RU" sz="3100" dirty="0"/>
              <a:t>от </a:t>
            </a:r>
            <a:r>
              <a:rPr lang="ru-RU" sz="2800" dirty="0" smtClean="0"/>
              <a:t>методики: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347579" y="1536192"/>
            <a:ext cx="3995821" cy="3877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воспроизводимость, </a:t>
            </a:r>
          </a:p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жесткий алгоритм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действий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,</a:t>
            </a:r>
          </a:p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устойчивость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результатов, </a:t>
            </a:r>
            <a:endParaRPr lang="ru-RU" sz="28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отсутствие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многих «если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»: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15609" y="3634056"/>
            <a:ext cx="3938548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E7F7D1"/>
                </a:solidFill>
              </a:rPr>
              <a:t>если талантливый педагог…</a:t>
            </a:r>
            <a:endParaRPr lang="ru-RU" sz="2400" dirty="0">
              <a:solidFill>
                <a:srgbClr val="E7F7D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49031" y="4202429"/>
            <a:ext cx="3309169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E7F7D1"/>
                </a:solidFill>
              </a:rPr>
              <a:t>если способные </a:t>
            </a:r>
            <a:r>
              <a:rPr lang="ru-RU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дети…</a:t>
            </a:r>
            <a:endParaRPr lang="ru-RU" sz="2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21945" y="4914762"/>
            <a:ext cx="3622055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E7F7D1"/>
                </a:solidFill>
              </a:rPr>
              <a:t>если хорошие родители… </a:t>
            </a:r>
            <a:endParaRPr lang="ru-RU" sz="2400" dirty="0">
              <a:solidFill>
                <a:srgbClr val="E7F7D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2992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Современные технологии образования детей дошкольного возраста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dirty="0" smtClean="0">
                <a:latin typeface="Times New Roman" pitchFamily="18" charset="0"/>
                <a:cs typeface="Times New Roman" pitchFamily="18" charset="0"/>
              </a:rPr>
            </a:br>
            <a:endParaRPr lang="ru-RU" sz="49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/>
              <a:t>Современные </a:t>
            </a:r>
            <a:r>
              <a:rPr lang="ru-RU" sz="3600" b="1" dirty="0" smtClean="0"/>
              <a:t>технологии образования детей дошкольного возраста</a:t>
            </a:r>
            <a:r>
              <a:rPr lang="ru-RU" sz="3600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3528" y="1412776"/>
            <a:ext cx="3888432" cy="42484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1 группа. Технологии  системно – </a:t>
            </a:r>
            <a:r>
              <a:rPr lang="ru-RU" sz="2000" u="sng" dirty="0" err="1" smtClean="0">
                <a:latin typeface="Times New Roman" pitchFamily="18" charset="0"/>
                <a:cs typeface="Times New Roman" pitchFamily="18" charset="0"/>
              </a:rPr>
              <a:t>деятельностного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 подхода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основе - самостоятельная активная деятельность детей)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метод проектов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развивающее обучение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программа "Сообщество"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самостоятельная исследовательская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детей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етского экспериментирования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88024" y="1340768"/>
            <a:ext cx="4104456" cy="23042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2900" u="sng" dirty="0" smtClean="0">
                <a:latin typeface="Times New Roman" pitchFamily="18" charset="0"/>
                <a:cs typeface="Times New Roman" pitchFamily="18" charset="0"/>
              </a:rPr>
              <a:t>2 группа  </a:t>
            </a:r>
            <a:endParaRPr lang="ru-RU" sz="29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900" u="sng" dirty="0" smtClean="0">
                <a:latin typeface="Times New Roman" pitchFamily="18" charset="0"/>
                <a:cs typeface="Times New Roman" pitchFamily="18" charset="0"/>
              </a:rPr>
              <a:t>Игровые педагогические  </a:t>
            </a:r>
            <a:r>
              <a:rPr lang="ru-RU" sz="2900" u="sng" dirty="0" smtClean="0">
                <a:latin typeface="Times New Roman" pitchFamily="18" charset="0"/>
                <a:cs typeface="Times New Roman" pitchFamily="18" charset="0"/>
              </a:rPr>
              <a:t>технологии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-развивающие 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игры Никитиных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- "сказочные лабиринты игры» В.В.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Воскобовича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- «Блоки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Дьенеша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2900" cap="all" dirty="0" smtClean="0">
                <a:latin typeface="Times New Roman" pitchFamily="18" charset="0"/>
                <a:cs typeface="Times New Roman" pitchFamily="18" charset="0"/>
              </a:rPr>
              <a:t>“Палочки</a:t>
            </a:r>
            <a:r>
              <a:rPr lang="en-US" sz="2900" cap="all" dirty="0" smtClean="0">
                <a:latin typeface="Times New Roman" pitchFamily="18" charset="0"/>
                <a:cs typeface="Times New Roman" pitchFamily="18" charset="0"/>
              </a:rPr>
              <a:t>   </a:t>
            </a:r>
            <a:r>
              <a:rPr lang="ru-RU" sz="2900" cap="all" dirty="0" err="1" smtClean="0">
                <a:latin typeface="Times New Roman" pitchFamily="18" charset="0"/>
                <a:cs typeface="Times New Roman" pitchFamily="18" charset="0"/>
              </a:rPr>
              <a:t>Кюизенера</a:t>
            </a:r>
            <a:r>
              <a:rPr lang="ru-RU" sz="2900" cap="all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ТЕХНОЛОГИЯ ТРЕНИНГА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3968" y="3718679"/>
            <a:ext cx="4392488" cy="313932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группа Технологии обучения и развития</a:t>
            </a:r>
            <a:endParaRPr kumimoji="0" lang="ru-RU" sz="20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оптимизация расположения материала,  основа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интеграция  различных видов деятельности)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ТРИЗ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экологического образования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основы безопасности жизнедеятельности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cap="all" dirty="0" smtClean="0"/>
              <a:t>Организация разнообразных форм работы с детьми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7584" y="1524000"/>
            <a:ext cx="4265624" cy="466344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«Коллекционирование»</a:t>
            </a:r>
            <a:endParaRPr lang="ru-RU" dirty="0" smtClean="0"/>
          </a:p>
          <a:p>
            <a:r>
              <a:rPr lang="ru-RU" b="1" dirty="0" smtClean="0"/>
              <a:t>«Путешествие по карте»</a:t>
            </a:r>
            <a:endParaRPr lang="ru-RU" dirty="0" smtClean="0"/>
          </a:p>
          <a:p>
            <a:r>
              <a:rPr lang="ru-RU" b="1" dirty="0" smtClean="0"/>
              <a:t>«Путешествий по «реке времени»</a:t>
            </a:r>
            <a:r>
              <a:rPr lang="ru-RU" b="1" cap="all" dirty="0" smtClean="0"/>
              <a:t> </a:t>
            </a:r>
            <a:endParaRPr lang="ru-RU" dirty="0" smtClean="0"/>
          </a:p>
          <a:p>
            <a:r>
              <a:rPr lang="ru-RU" b="1" dirty="0" smtClean="0"/>
              <a:t>– “Беседа”</a:t>
            </a:r>
            <a:endParaRPr lang="ru-RU" dirty="0" smtClean="0"/>
          </a:p>
          <a:p>
            <a:r>
              <a:rPr lang="ru-RU" b="1" dirty="0" smtClean="0"/>
              <a:t>«Ознакомление детей с пословицами и поговорками»</a:t>
            </a:r>
            <a:endParaRPr lang="ru-RU" dirty="0" smtClean="0"/>
          </a:p>
          <a:p>
            <a:r>
              <a:rPr lang="ru-RU" b="1" dirty="0" smtClean="0"/>
              <a:t>«УСПЕХ. КАЛЕНДАРЬ» </a:t>
            </a:r>
            <a:endParaRPr lang="ru-RU" dirty="0" smtClean="0"/>
          </a:p>
          <a:p>
            <a:r>
              <a:rPr lang="ru-RU" b="1" dirty="0" smtClean="0"/>
              <a:t>«УМНЫЕ  </a:t>
            </a:r>
            <a:r>
              <a:rPr lang="ru-RU" b="1" dirty="0" smtClean="0"/>
              <a:t>СКАЗКИ</a:t>
            </a:r>
            <a:r>
              <a:rPr lang="ru-RU" b="1" dirty="0" smtClean="0"/>
              <a:t>»(Сказка выбор, сказка – путешествие, сказка, завершающаяся логическим заданием)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«</a:t>
            </a:r>
            <a:r>
              <a:rPr lang="ru-RU" b="1" dirty="0" smtClean="0"/>
              <a:t>Проведение клубного часа» </a:t>
            </a:r>
            <a:endParaRPr lang="ru-RU" dirty="0" smtClean="0"/>
          </a:p>
          <a:p>
            <a:r>
              <a:rPr lang="ru-RU" b="1" dirty="0" smtClean="0"/>
              <a:t>«</a:t>
            </a:r>
            <a:r>
              <a:rPr lang="ru-RU" b="1" dirty="0" smtClean="0"/>
              <a:t>Сюжетно-ролевые игры детей младшего дошкольного возраста»</a:t>
            </a:r>
            <a:endParaRPr lang="ru-RU" dirty="0" smtClean="0"/>
          </a:p>
          <a:p>
            <a:r>
              <a:rPr lang="ru-RU" b="1" dirty="0" smtClean="0"/>
              <a:t>– «Дидактическая игра» </a:t>
            </a:r>
            <a:endParaRPr lang="ru-RU" b="1" dirty="0" smtClean="0"/>
          </a:p>
          <a:p>
            <a:r>
              <a:rPr lang="ru-RU" b="1" dirty="0" smtClean="0"/>
              <a:t>«Наблюдение»</a:t>
            </a:r>
            <a:endParaRPr lang="ru-RU" dirty="0" smtClean="0"/>
          </a:p>
          <a:p>
            <a:r>
              <a:rPr lang="ru-RU" b="1" dirty="0" smtClean="0"/>
              <a:t>«</a:t>
            </a:r>
            <a:r>
              <a:rPr lang="ru-RU" b="1" dirty="0" err="1" smtClean="0"/>
              <a:t>Мастерилка</a:t>
            </a:r>
            <a:r>
              <a:rPr lang="ru-RU" b="1" dirty="0" smtClean="0"/>
              <a:t>»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hlinkClick r:id="rId2" action="ppaction://hlinksldjump"/>
          </p:cNvPr>
          <p:cNvSpPr/>
          <p:nvPr/>
        </p:nvSpPr>
        <p:spPr>
          <a:xfrm>
            <a:off x="323850" y="188913"/>
            <a:ext cx="8496300" cy="57626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ПРОЕКТНАЯ ДЕЯТЕЛЬНОСТЬ</a:t>
            </a:r>
          </a:p>
        </p:txBody>
      </p:sp>
      <p:sp>
        <p:nvSpPr>
          <p:cNvPr id="17" name="Прямоугольник 16">
            <a:hlinkClick r:id="rId3" action="ppaction://hlinksldjump"/>
          </p:cNvPr>
          <p:cNvSpPr/>
          <p:nvPr/>
        </p:nvSpPr>
        <p:spPr>
          <a:xfrm>
            <a:off x="323850" y="908050"/>
            <a:ext cx="8496300" cy="56832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ДЕТСКОЕ ИССЛЕДОВАНИЕ</a:t>
            </a:r>
          </a:p>
        </p:txBody>
      </p:sp>
      <p:sp>
        <p:nvSpPr>
          <p:cNvPr id="18" name="Прямоугольник 17">
            <a:hlinkClick r:id="rId4" action="ppaction://hlinksldjump"/>
          </p:cNvPr>
          <p:cNvSpPr/>
          <p:nvPr/>
        </p:nvSpPr>
        <p:spPr>
          <a:xfrm>
            <a:off x="323850" y="1628775"/>
            <a:ext cx="8496300" cy="576263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РАЗВИВАЮЩАЯ ИГРА</a:t>
            </a:r>
          </a:p>
        </p:txBody>
      </p:sp>
      <p:sp>
        <p:nvSpPr>
          <p:cNvPr id="19" name="Прямоугольник 18">
            <a:hlinkClick r:id="rId5" action="ppaction://hlinksldjump"/>
          </p:cNvPr>
          <p:cNvSpPr/>
          <p:nvPr/>
        </p:nvSpPr>
        <p:spPr>
          <a:xfrm>
            <a:off x="323850" y="2349500"/>
            <a:ext cx="8496300" cy="503238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ТРЕНИНГ</a:t>
            </a:r>
          </a:p>
        </p:txBody>
      </p:sp>
      <p:sp>
        <p:nvSpPr>
          <p:cNvPr id="20" name="Прямоугольник 19">
            <a:hlinkClick r:id="rId5" action="ppaction://hlinksldjump"/>
          </p:cNvPr>
          <p:cNvSpPr/>
          <p:nvPr/>
        </p:nvSpPr>
        <p:spPr>
          <a:xfrm>
            <a:off x="323850" y="2997200"/>
            <a:ext cx="8496300" cy="503238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ПУТЕШЕСТВИЕ ПО КАРТЕ</a:t>
            </a:r>
          </a:p>
        </p:txBody>
      </p:sp>
      <p:sp>
        <p:nvSpPr>
          <p:cNvPr id="21" name="Прямоугольник 20">
            <a:hlinkClick r:id="rId6" action="ppaction://hlinksldjump"/>
          </p:cNvPr>
          <p:cNvSpPr/>
          <p:nvPr/>
        </p:nvSpPr>
        <p:spPr>
          <a:xfrm>
            <a:off x="323850" y="3644900"/>
            <a:ext cx="8496300" cy="50482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ПУТЕШЕСТВИЕ ПО «РЕКЕ ВРЕМЕНИ»</a:t>
            </a:r>
          </a:p>
        </p:txBody>
      </p:sp>
      <p:sp>
        <p:nvSpPr>
          <p:cNvPr id="22" name="Прямоугольник 21">
            <a:hlinkClick r:id="rId7" action="ppaction://hlinksldjump"/>
          </p:cNvPr>
          <p:cNvSpPr/>
          <p:nvPr/>
        </p:nvSpPr>
        <p:spPr>
          <a:xfrm>
            <a:off x="323850" y="4292600"/>
            <a:ext cx="8496300" cy="50482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РАБОТА С ПОСЛОВИЦЕЙ</a:t>
            </a:r>
          </a:p>
        </p:txBody>
      </p:sp>
      <p:sp>
        <p:nvSpPr>
          <p:cNvPr id="23" name="Прямоугольник 22">
            <a:hlinkClick r:id="rId8" action="ppaction://hlinksldjump"/>
          </p:cNvPr>
          <p:cNvSpPr/>
          <p:nvPr/>
        </p:nvSpPr>
        <p:spPr>
          <a:xfrm>
            <a:off x="323850" y="4941888"/>
            <a:ext cx="8496300" cy="50323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РАБОТА С КАЛЕНДАРЕМ</a:t>
            </a:r>
          </a:p>
        </p:txBody>
      </p:sp>
      <p:sp>
        <p:nvSpPr>
          <p:cNvPr id="24" name="Прямоугольник 23">
            <a:hlinkClick r:id="rId9" action="ppaction://hlinksldjump"/>
          </p:cNvPr>
          <p:cNvSpPr/>
          <p:nvPr/>
        </p:nvSpPr>
        <p:spPr>
          <a:xfrm>
            <a:off x="323850" y="5589588"/>
            <a:ext cx="8496300" cy="50323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РАССМАТРИВАНИЕ КАРТИНЫ</a:t>
            </a:r>
          </a:p>
        </p:txBody>
      </p:sp>
      <p:sp>
        <p:nvSpPr>
          <p:cNvPr id="25" name="Прямоугольник 24">
            <a:hlinkClick r:id="rId5" action="ppaction://hlinksldjump"/>
          </p:cNvPr>
          <p:cNvSpPr/>
          <p:nvPr/>
        </p:nvSpPr>
        <p:spPr>
          <a:xfrm>
            <a:off x="323850" y="6237288"/>
            <a:ext cx="8496300" cy="50482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ТРИЗ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ПРОЕКТНАЯ ДЕЯТЕЛЬНОСТЬ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43213" y="5876925"/>
            <a:ext cx="3529012" cy="7921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Обозначение проблемы, отвечающей потребностям детей и взрослых</a:t>
            </a:r>
            <a:endParaRPr lang="ru-RU" sz="3200">
              <a:solidFill>
                <a:srgbClr val="FFFF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4213" y="2133600"/>
            <a:ext cx="3527425" cy="7905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Определение цели, прогнозирование и конкретизация будущего результата.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076825" y="3068638"/>
            <a:ext cx="3527425" cy="7921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Столкновение знания и «незнания», осознание познавательной задачи.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84213" y="4005263"/>
            <a:ext cx="3527425" cy="7921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tabLst>
                <a:tab pos="365125" algn="l"/>
              </a:tabLst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Активизация способов получения информации.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148263" y="4005263"/>
            <a:ext cx="3527425" cy="7921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8"/>
              </a:spcBef>
              <a:tabLst>
                <a:tab pos="365125" algn="l"/>
              </a:tabLst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Получение необходимой информации.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84213" y="4941888"/>
            <a:ext cx="3527425" cy="7905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8"/>
              </a:spcBef>
              <a:tabLst>
                <a:tab pos="365125" algn="l"/>
              </a:tabLst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Обобщение полученной информации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84213" y="3068638"/>
            <a:ext cx="3527425" cy="7921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Планирование деятельности, определение средств реализации.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84213" y="1196975"/>
            <a:ext cx="3527425" cy="7921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bg1"/>
                </a:solidFill>
                <a:cs typeface="Times New Roman" pitchFamily="18" charset="0"/>
              </a:rPr>
              <a:t>Реализация плана деятельности.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076825" y="1196975"/>
            <a:ext cx="3527425" cy="7921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Обсуждение результата, хода работы.</a:t>
            </a:r>
          </a:p>
          <a:p>
            <a:pPr algn="ctr">
              <a:defRPr/>
            </a:pPr>
            <a:endParaRPr lang="ru-RU" sz="160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76825" y="2133600"/>
            <a:ext cx="3527425" cy="7905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Презентация результатов.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148263" y="4941888"/>
            <a:ext cx="3527425" cy="7905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Совместное определение перспективы развития 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ПРОЕКТНАЯ ДЕЯТЕЛЬНОСТЬ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8313" y="1412875"/>
          <a:ext cx="8280400" cy="4759329"/>
        </p:xfrm>
        <a:graphic>
          <a:graphicData uri="http://schemas.openxmlformats.org/drawingml/2006/table">
            <a:tbl>
              <a:tblPr/>
              <a:tblGrid>
                <a:gridCol w="574675"/>
                <a:gridCol w="7705725"/>
              </a:tblGrid>
              <a:tr h="609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Обозначение проблемы, отвечающей потребностям детей и взрослых.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09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Определение цели, прогнозирование и конкретизация будущего результата.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09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Столкновение знания и «незнания», осознание познавательной задачи.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512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512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Активизация способов получения информации.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512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512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Получение необходимой информации.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Обобщение полученной информации.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Планирование деятельности, определение средств реализации.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Реализация плана деятельности.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Обсуждение результата, хода работы.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Презентация результатов.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Совместное определение перспективы развития ……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2" name="Овал 1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ДЕТСКОЕ      ИССЛЕДОВАНИЕ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8313" y="4076700"/>
            <a:ext cx="3527425" cy="12969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Наблюдение и изучение фактов и явлений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219700" y="4076700"/>
            <a:ext cx="3529013" cy="12969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Выявление непонятных явлений, подлежащих исследованию (постановка проблемы)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68313" y="2636838"/>
            <a:ext cx="3527425" cy="129698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Выдвижение гипотез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219700" y="2636838"/>
            <a:ext cx="3529013" cy="129698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-1588"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Осуществление плана, выяснение связи изучаемого явления с другими явлениями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219700" y="1196975"/>
            <a:ext cx="3529013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Формулирование решений, выводов, обобщений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68313" y="5445125"/>
            <a:ext cx="3527425" cy="12969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Проверка решений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68313" y="1196975"/>
            <a:ext cx="3527425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588"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Практические выводы о возможном и необходимом приме­нении полученных знаний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404664"/>
            <a:ext cx="7406640" cy="648072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Проблемы стартовой готовности детей дошкольного возраста Свердловской области :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ровень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инструментальной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готовности (интеллектуальных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умений)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70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%   значительно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выше личностной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30%;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ориентация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формальные стороны обучения, а не на содержание учебной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деятельности;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педагоги сохраняют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тенденции к использованию в образовательном процессе методических комплектов, пособий программ опирающихся на предметный принцип, репродуктивный, объяснительно-иллюстративный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подход;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педагогам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известен «ключ новой технологии», они работают, как умеют (опираясь на традиционные методы, приемы в работе с детьми)</a:t>
            </a:r>
          </a:p>
          <a:p>
            <a:pPr algn="just">
              <a:buFont typeface="Arial" pitchFamily="34" charset="0"/>
              <a:buChar char="•"/>
            </a:pPr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endParaRPr lang="ru-RU" sz="2000" b="1" i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ДЕТСКОЕ      ИССЛЕДОВАНИЕ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850" y="1484313"/>
          <a:ext cx="8424863" cy="4427535"/>
        </p:xfrm>
        <a:graphic>
          <a:graphicData uri="http://schemas.openxmlformats.org/drawingml/2006/table">
            <a:tbl>
              <a:tblPr/>
              <a:tblGrid>
                <a:gridCol w="774700"/>
                <a:gridCol w="7650163"/>
              </a:tblGrid>
              <a:tr h="528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Наблюдение и изучение фактов и явлений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7316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Выявление непонятных явлений, подлежащих исследованию (постановка проблемы)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Выдвижение гипотез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731624">
                <a:tc>
                  <a:txBody>
                    <a:bodyPr/>
                    <a:lstStyle/>
                    <a:p>
                      <a:pPr marL="0" marR="0" lvl="0" indent="-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Осуществление плана, выяснение связи изучаемого явления с другими явлениями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509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Формулирование решений, выводов, обобщений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Проверка решений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827206"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Практические выводы о возможном и необходимом приме­нении полученных знаний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РАЗВИВАЮЩАЯ ИГРА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219700" y="5157788"/>
            <a:ext cx="3529013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chemeClr val="bg1"/>
                </a:solidFill>
                <a:cs typeface="Times New Roman" pitchFamily="18" charset="0"/>
              </a:rPr>
              <a:t>Предварительный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68313" y="5157788"/>
            <a:ext cx="3527425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chemeClr val="bg1"/>
                </a:solidFill>
                <a:cs typeface="Times New Roman" pitchFamily="18" charset="0"/>
              </a:rPr>
              <a:t>Ориентационный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219700" y="1341438"/>
            <a:ext cx="3529013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chemeClr val="bg1"/>
                </a:solidFill>
                <a:cs typeface="Times New Roman" pitchFamily="18" charset="0"/>
              </a:rPr>
              <a:t>Содержательно-операционный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700338" y="3284538"/>
            <a:ext cx="3527425" cy="129698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chemeClr val="bg1"/>
                </a:solidFill>
                <a:cs typeface="Times New Roman" pitchFamily="18" charset="0"/>
              </a:rPr>
              <a:t>Ценностно-волевой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95288" y="1341438"/>
            <a:ext cx="3529012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chemeClr val="bg1"/>
                </a:solidFill>
                <a:cs typeface="Times New Roman" pitchFamily="18" charset="0"/>
              </a:rPr>
              <a:t>Рефлексирующий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РАЗВИВАЮЩАЯ ИГРА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827088" y="1628775"/>
          <a:ext cx="7489825" cy="4210051"/>
        </p:xfrm>
        <a:graphic>
          <a:graphicData uri="http://schemas.openxmlformats.org/drawingml/2006/table">
            <a:tbl>
              <a:tblPr/>
              <a:tblGrid>
                <a:gridCol w="792162"/>
                <a:gridCol w="6697663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Предварительный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Ориентационный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Содержательно-операционный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758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4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Ценностно-волевой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1217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Рефлексирующий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ТРЕНИНГ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5288" y="5300663"/>
            <a:ext cx="3529012" cy="129698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chemeClr val="bg1"/>
                </a:solidFill>
                <a:cs typeface="Times New Roman" pitchFamily="18" charset="0"/>
              </a:rPr>
              <a:t>Разминка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292725" y="1412875"/>
            <a:ext cx="3527425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chemeClr val="bg1"/>
                </a:solidFill>
                <a:cs typeface="Times New Roman" pitchFamily="18" charset="0"/>
              </a:rPr>
              <a:t>Основная часть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987675" y="3357563"/>
            <a:ext cx="3529013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chemeClr val="bg1"/>
                </a:solidFill>
                <a:cs typeface="Times New Roman" pitchFamily="18" charset="0"/>
              </a:rPr>
              <a:t>Заключительная часть</a:t>
            </a:r>
          </a:p>
        </p:txBody>
      </p:sp>
      <p:sp>
        <p:nvSpPr>
          <p:cNvPr id="6" name="Овал 5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ТРИЗ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219700" y="5013325"/>
            <a:ext cx="3529013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7938" algn="ctr">
              <a:defRPr/>
            </a:pPr>
            <a:r>
              <a:rPr lang="ru-RU" sz="2400">
                <a:solidFill>
                  <a:schemeClr val="bg1"/>
                </a:solidFill>
                <a:cs typeface="Times New Roman" pitchFamily="18" charset="0"/>
              </a:rPr>
              <a:t>Этап ознакомления с методом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68313" y="4941888"/>
            <a:ext cx="3527425" cy="14398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7938" algn="ctr">
              <a:defRPr/>
            </a:pPr>
            <a:r>
              <a:rPr lang="ru-RU" sz="2400">
                <a:solidFill>
                  <a:schemeClr val="bg1"/>
                </a:solidFill>
                <a:cs typeface="Times New Roman" pitchFamily="18" charset="0"/>
              </a:rPr>
              <a:t>Этап организации системы игр и творческих заданий по освоению метода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700338" y="3213100"/>
            <a:ext cx="3527425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588" algn="ctr">
              <a:defRPr/>
            </a:pPr>
            <a:r>
              <a:rPr lang="ru-RU" sz="2400">
                <a:solidFill>
                  <a:schemeClr val="bg1"/>
                </a:solidFill>
                <a:cs typeface="Times New Roman" pitchFamily="18" charset="0"/>
              </a:rPr>
              <a:t>Этап продуктивной деятельности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219700" y="1412875"/>
            <a:ext cx="3529013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588" algn="ctr">
              <a:defRPr/>
            </a:pPr>
            <a:r>
              <a:rPr lang="ru-RU" sz="2400">
                <a:solidFill>
                  <a:schemeClr val="bg1"/>
                </a:solidFill>
                <a:cs typeface="Times New Roman" pitchFamily="18" charset="0"/>
              </a:rPr>
              <a:t>Этап рефлексии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95288" y="1412875"/>
            <a:ext cx="3529012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588" algn="ctr">
              <a:defRPr/>
            </a:pPr>
            <a:r>
              <a:rPr lang="ru-RU" sz="2400">
                <a:solidFill>
                  <a:schemeClr val="bg1"/>
                </a:solidFill>
                <a:cs typeface="Times New Roman" pitchFamily="18" charset="0"/>
              </a:rPr>
              <a:t>Этап оценки уровня творческих работ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ТРИЗ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827088" y="1557338"/>
          <a:ext cx="7777162" cy="4679952"/>
        </p:xfrm>
        <a:graphic>
          <a:graphicData uri="http://schemas.openxmlformats.org/drawingml/2006/table">
            <a:tbl>
              <a:tblPr/>
              <a:tblGrid>
                <a:gridCol w="1081087"/>
                <a:gridCol w="6696075"/>
              </a:tblGrid>
              <a:tr h="638175">
                <a:tc>
                  <a:txBody>
                    <a:bodyPr/>
                    <a:lstStyle/>
                    <a:p>
                      <a:pPr marL="0" marR="0" lvl="0" indent="79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79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Этап ознакомления с методом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1030288"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Этап организации системы игр и творческих заданий по освоению метода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1030288"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Этап продуктивной деятельности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950913"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Этап рефлексии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1030288"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Этап оценки уровня творческих работ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ПУТЕШЕСТВИЕ ПО КАРТЕ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292725" y="3789363"/>
            <a:ext cx="3527425" cy="71913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tabLst>
                <a:tab pos="1179513" algn="l"/>
                <a:tab pos="5108575" algn="l"/>
              </a:tabLst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Выбор пункта назначения.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292725" y="2781300"/>
            <a:ext cx="3527425" cy="7921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25"/>
              </a:spcBef>
              <a:tabLst>
                <a:tab pos="1179513" algn="l"/>
                <a:tab pos="5111750" algn="l"/>
              </a:tabLst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Выбор транспортного средства передвижения.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95288" y="1341438"/>
            <a:ext cx="3529012" cy="15113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25"/>
              </a:spcBef>
              <a:tabLst>
                <a:tab pos="1179513" algn="l"/>
                <a:tab pos="5111750" algn="l"/>
              </a:tabLst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Определение маршрута по глобусу и карте (или возможные разные пути) и прокладывание его цветными маркерами на карте.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292725" y="4797425"/>
            <a:ext cx="3527425" cy="15113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25"/>
              </a:spcBef>
              <a:tabLst>
                <a:tab pos="1179513" algn="l"/>
                <a:tab pos="5111750" algn="l"/>
              </a:tabLst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Высказывание предположений о том, что и кто может встретиться в пути, в данной местности; что дети знают о пункте назначения.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95288" y="5013325"/>
            <a:ext cx="3529012" cy="71913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tabLst>
                <a:tab pos="1179513" algn="l"/>
                <a:tab pos="5108575" algn="l"/>
              </a:tabLst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Само путешествие.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95288" y="3141663"/>
            <a:ext cx="3529012" cy="15113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25"/>
              </a:spcBef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Заполнение участка контурной физической карты  полушарий  линиями  пройденных  маршрутов,  вырезками метками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292725" y="1341438"/>
            <a:ext cx="3527425" cy="115093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25"/>
              </a:spcBef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Подведение итогов, проверка предположений, что нового узнали.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ПУТЕШЕСТВИЕ ПО КАРТЕ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850" y="1397000"/>
          <a:ext cx="8496300" cy="5002213"/>
        </p:xfrm>
        <a:graphic>
          <a:graphicData uri="http://schemas.openxmlformats.org/drawingml/2006/table">
            <a:tbl>
              <a:tblPr/>
              <a:tblGrid>
                <a:gridCol w="792163"/>
                <a:gridCol w="7704137"/>
              </a:tblGrid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0857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0857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Выбор пункта назначения.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1175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1175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Выбор транспортного средства передвижения.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1175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1175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Определение маршрута по глобусу и карте (или возможные разные пути) и прокладывание его цветными маркерами на карте.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1175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1175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Высказывание предположений о том, что и кто может встретиться в пути, в данной местности; что дети знают о пункте назначения.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0857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0857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Само путешествие.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Заполнение участка контурной физической карты  полушарий  линиями  пройденных  маршрутов,  вырезками метками (животных растений, людей, занятых типичным трудом)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Подведение итогов, проверка предположений, что нового узнали.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6" name="Овал 5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ПУТЕШЕСТВИЕ ПО «РЕКЕ ВРЕМЕНИ»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219700" y="5516563"/>
            <a:ext cx="3529013" cy="10080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Обсуждение реального или вымышленного события.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219700" y="1341438"/>
            <a:ext cx="3529013" cy="93503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Постановка цели исследования (узнать. . .)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3850" y="2636838"/>
            <a:ext cx="3527425" cy="15843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588"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Анализ-сравнение, активное обсуждение демонстрационного иллюстративного или предметного материала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219700" y="2636838"/>
            <a:ext cx="3529013" cy="129698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588"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Работа в подгруппах: сортировка и закрепление мелких иллюстраций на панно «река времени»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23850" y="1341438"/>
            <a:ext cx="3527425" cy="93503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Сборка общей таблицы, сопоставление результатов исследования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23850" y="4581525"/>
            <a:ext cx="3527425" cy="93503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Вывешивание таблицы на стене группового помещения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219700" y="4221163"/>
            <a:ext cx="3529013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Дополнение таблицы детьми в самостоятельной деятельности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ПУТЕШЕСТВИЕ ПО «РЕКЕ ВРЕМЕНИ»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850" y="1590675"/>
          <a:ext cx="8496300" cy="4432301"/>
        </p:xfrm>
        <a:graphic>
          <a:graphicData uri="http://schemas.openxmlformats.org/drawingml/2006/table">
            <a:tbl>
              <a:tblPr/>
              <a:tblGrid>
                <a:gridCol w="792163"/>
                <a:gridCol w="7704137"/>
              </a:tblGrid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Обсуждение реального или вымышленного события.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Постановка цели исследования (узнать. . .)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Анализ-сравнение, активное обсуждение демонстрационного иллюстративного или предметного материала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Работа в подгруппах: сортировка и закрепление мелких иллюст­раций на панно «река времени»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Сборка общей таблицы, сопоставление результатов исследова­ния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Вывешивание таблицы на стене группового помещения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Дополнение таблицы детьми в самостоятельной деятельности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chemeClr val="bg2">
                    <a:lumMod val="25000"/>
                  </a:schemeClr>
                </a:solidFill>
              </a:rPr>
              <a:t>ПОНЯТИЕ  </a:t>
            </a:r>
            <a:br>
              <a:rPr lang="ru-RU" sz="3200" b="1" i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25000"/>
                  </a:schemeClr>
                </a:solidFill>
              </a:rPr>
              <a:t>ПЕДАГОГИЧЕСКАЯ ТЕХНОЛОГИЯ </a:t>
            </a:r>
            <a:endParaRPr lang="ru-RU" sz="32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«Технология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» происходит от греческих</a:t>
            </a:r>
            <a:r>
              <a:rPr lang="ru-RU" sz="2400" i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bg2">
                    <a:lumMod val="25000"/>
                  </a:schemeClr>
                </a:solidFill>
              </a:rPr>
              <a:t>techne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-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 искусство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, мастерство и</a:t>
            </a:r>
            <a:r>
              <a:rPr lang="ru-RU" sz="2400" i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bg2">
                    <a:lumMod val="25000"/>
                  </a:schemeClr>
                </a:solidFill>
              </a:rPr>
              <a:t>logos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-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наука, закон. Дословно технология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-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это наука о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мастерстве.</a:t>
            </a:r>
          </a:p>
          <a:p>
            <a:pPr marL="68580" indent="0" algn="just">
              <a:buNone/>
            </a:pPr>
            <a:endParaRPr lang="ru-RU" sz="2400" dirty="0" smtClean="0"/>
          </a:p>
          <a:p>
            <a:pPr lvl="0">
              <a:defRPr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«….универсальное искусство учить всех всему, учить с верным успехом, быстро, основательно, приводя учащихся к добрым нравам и глубокому благочестию». </a:t>
            </a:r>
          </a:p>
          <a:p>
            <a:pPr marL="68580" lvl="0" indent="0" algn="r">
              <a:buNone/>
              <a:defRPr/>
            </a:pPr>
            <a:r>
              <a:rPr lang="ru-RU" sz="2400" i="1" dirty="0" smtClean="0">
                <a:solidFill>
                  <a:schemeClr val="bg2">
                    <a:lumMod val="25000"/>
                  </a:schemeClr>
                </a:solidFill>
              </a:rPr>
              <a:t>Я.А. Каменский</a:t>
            </a:r>
          </a:p>
          <a:p>
            <a:pPr marL="68580" indent="0">
              <a:defRPr/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   Технология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– это совокупность приемов, применяемых в каком-либо деле, мастерстве, искусстве. (Толковый словарь</a:t>
            </a:r>
            <a:r>
              <a:rPr lang="ru-RU" sz="2400" dirty="0" smtClean="0"/>
              <a:t>)</a:t>
            </a:r>
          </a:p>
          <a:p>
            <a:pPr marL="68580" lvl="0" indent="0" algn="r">
              <a:buNone/>
              <a:defRPr/>
            </a:pPr>
            <a:endParaRPr lang="ru-RU" sz="24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68580" indent="0" algn="just">
              <a:buNone/>
            </a:pPr>
            <a:endParaRPr lang="ru-RU" sz="2400" dirty="0"/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4800600" y="1536192"/>
            <a:ext cx="3657600" cy="3877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sz="2400" b="0" i="1" u="none" strike="noStrike" kern="1200" cap="none" spc="0" normalizeH="0" baseline="0" noProof="0" dirty="0" smtClean="0">
              <a:ln>
                <a:noFill/>
              </a:ln>
              <a:solidFill>
                <a:srgbClr val="E7F7D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РАБОТА С ПОСЛОВИЦЕЙ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76825" y="4292600"/>
            <a:ext cx="3527425" cy="18002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Моделирование эпизодов будущего произведения (воспитатель вводит детей в ситуацию поговорки, пословицы, фразеологического оборота)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076825" y="2060575"/>
            <a:ext cx="3527425" cy="15843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Объяснение непонятных слов, образных выражений. Объяснения смысла пословицы, поговорки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3850" y="1412875"/>
            <a:ext cx="3527425" cy="18002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Придумывание не большого рассказа, сказки раскрывающей смысл пословицы или поговорки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3850" y="3500438"/>
            <a:ext cx="3527425" cy="12239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tabLst>
                <a:tab pos="1636713" algn="l"/>
                <a:tab pos="4049713" algn="l"/>
              </a:tabLst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Создание рисунка к пословице или поговорке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23850" y="5157788"/>
            <a:ext cx="3527425" cy="12239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tabLst>
                <a:tab pos="1179513" algn="l"/>
                <a:tab pos="5108575" algn="l"/>
              </a:tabLst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Рассматривание рисунков их обсуждение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РАБОТА С ПОСЛОВИЦЕЙ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288" y="1268413"/>
          <a:ext cx="8424862" cy="5378452"/>
        </p:xfrm>
        <a:graphic>
          <a:graphicData uri="http://schemas.openxmlformats.org/drawingml/2006/table">
            <a:tbl>
              <a:tblPr/>
              <a:tblGrid>
                <a:gridCol w="863600"/>
                <a:gridCol w="7561262"/>
              </a:tblGrid>
              <a:tr h="1039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Моделирование эпизодов будущего произведения (воспитатель вводит детей в ситуацию поговорки, пословицы, фразеологического оборота)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Объяснение непонятных слов, образных выражений. Объяснения смысла пословицы, поговорки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(сначала это делает педагог вместе с</a:t>
                      </a:r>
                      <a:b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детьми, затем сами дети)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1039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Придумывание не большого рассказа, сказки раскрывающей смысл пословицы или поговорки (сначала это делает педагог вместе с детьми, затем сами дети)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1039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36713" algn="l"/>
                          <a:tab pos="404971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36713" algn="l"/>
                          <a:tab pos="404971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Создание рисунка к пословице или поговорке (сначала дети обговаривают содержание рисунка вместе с педагогом, в последующем делают это самостоятельно)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1039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0857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0857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Рассматривание рисунков их обсуждение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6" name="Овал 5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УСПЕХ «КАЛЕНДАРЬ»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3850" y="2952750"/>
            <a:ext cx="4032250" cy="5476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Внесение календаря - плаката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787900" y="5300663"/>
            <a:ext cx="4032250" cy="64928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Интеллектуальная игра «Зачем нужен календарь?»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3850" y="1871663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Внесение календаря-плаката в предметно-развивающую среду группы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787900" y="2708275"/>
            <a:ext cx="4032250" cy="6492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Первоначальное рассматривание календаря-плаката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23850" y="5661025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Рассматривание фишек с изображением символов - праздников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23850" y="4581525"/>
            <a:ext cx="4032250" cy="8636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Нахождение изображения предстоящего праздника на плакате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23850" y="3644900"/>
            <a:ext cx="4032250" cy="8636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Нахождение на плакате признаков живой и неживой природы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787900" y="3500438"/>
            <a:ext cx="4032250" cy="165735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Выполнение игровых упражнений, заданий, направленных на осознание детьми событий, праздников, природных явлений изображенных на плакате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787900" y="1052513"/>
            <a:ext cx="4032250" cy="151288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Выполнение игровых упражнений, заданий, направленных на осознание детьми событий, праздников, природных явлений изображенных на плакате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787900" y="6092825"/>
            <a:ext cx="4032250" cy="6492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Моделирование ситуаций на «игровых дорожках времени»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23850" y="1079500"/>
            <a:ext cx="4032250" cy="6492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Сравнение плакатов между собой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УСПЕХ «КАЛЕНДАРЬ»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0825" y="1162050"/>
          <a:ext cx="8642350" cy="5513391"/>
        </p:xfrm>
        <a:graphic>
          <a:graphicData uri="http://schemas.openxmlformats.org/drawingml/2006/table">
            <a:tbl>
              <a:tblPr/>
              <a:tblGrid>
                <a:gridCol w="576263"/>
                <a:gridCol w="8066087"/>
              </a:tblGrid>
              <a:tr h="415925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Внесение календаря - плаката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Интеллектуальная игра «Зачем нужен календарь?»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Внесение календаря-плаката в предметно-развивающую среду группы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Первоначальное рассматривание календаря-плаката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Рассматривание фишек с изображением символов - праздников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Нахождение изображения предстоящего праздника на плакате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Нахождение на плакате признаков живой и неживой природы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Выполнение игровых упражнений, заданий, направленных на осознание детьми событий, праздников, природных явлений изображенных на пла­кате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Моделирование ситуаций на «игровых дорожках времени»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Сравнение плакатов между собой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РАССМАТРИВАНИЕ КАРТИНЫ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87900" y="1125538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55905" algn="ctr">
              <a:spcAft>
                <a:spcPts val="0"/>
              </a:spcAft>
              <a:defRPr/>
            </a:pPr>
            <a:r>
              <a:rPr lang="ru-RU" sz="1600" spc="-10" dirty="0"/>
              <a:t>Внесение в предметно-развивающую среду группы картины для самостоятельного, предварительного рассматривания детьми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3213" y="2268538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55905" algn="ctr">
              <a:spcAft>
                <a:spcPts val="0"/>
              </a:spcAft>
              <a:defRPr/>
            </a:pPr>
            <a:r>
              <a:rPr lang="ru-RU" sz="1600" spc="-10" dirty="0"/>
              <a:t>Сообщение детям автора картины и её названия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3213" y="1125538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54000" algn="ctr">
              <a:spcBef>
                <a:spcPts val="180"/>
              </a:spcBef>
              <a:spcAft>
                <a:spcPts val="0"/>
              </a:spcAft>
              <a:defRPr/>
            </a:pPr>
            <a:r>
              <a:rPr lang="ru-RU" sz="1600" spc="-15" dirty="0"/>
              <a:t>Выявление заинтересованного отношения детей к картине: нравится или </a:t>
            </a:r>
            <a:r>
              <a:rPr lang="ru-RU" sz="1600" spc="-10" dirty="0"/>
              <a:t>нет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87900" y="4652963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54000" algn="ctr">
              <a:spcBef>
                <a:spcPts val="125"/>
              </a:spcBef>
              <a:spcAft>
                <a:spcPts val="0"/>
              </a:spcAft>
              <a:defRPr/>
            </a:pPr>
            <a:r>
              <a:rPr lang="ru-RU" sz="1600" spc="-15" dirty="0"/>
              <a:t>Рассказывание о творчестве художника, об истории создания картины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87900" y="2205038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48920" algn="ctr">
              <a:spcBef>
                <a:spcPts val="20"/>
              </a:spcBef>
              <a:spcAft>
                <a:spcPts val="0"/>
              </a:spcAft>
              <a:defRPr/>
            </a:pPr>
            <a:r>
              <a:rPr lang="ru-RU" sz="1600" spc="-10" dirty="0"/>
              <a:t>Вопросы к детям по содержанию картины (уточняющие, наводящие, обращенные к опыту детей)</a:t>
            </a:r>
            <a:endParaRPr lang="ru-RU" sz="16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87900" y="3284538"/>
            <a:ext cx="4032250" cy="12239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55905" algn="ctr">
              <a:spcAft>
                <a:spcPts val="0"/>
              </a:spcAft>
              <a:defRPr/>
            </a:pPr>
            <a:r>
              <a:rPr lang="ru-RU" sz="1600" spc="-15" dirty="0"/>
              <a:t>Описание выразительных средств, использованных для создания карти­</a:t>
            </a:r>
            <a:r>
              <a:rPr lang="ru-RU" sz="1600" spc="-5" dirty="0"/>
              <a:t>ны (цвет, свет, композиционное решение, передача настроения и со</a:t>
            </a:r>
            <a:r>
              <a:rPr lang="ru-RU" sz="1600" spc="-10" dirty="0"/>
              <a:t>стояния окружающей природы)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787900" y="5805488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55905" algn="ctr">
              <a:spcAft>
                <a:spcPts val="0"/>
              </a:spcAft>
              <a:defRPr/>
            </a:pPr>
            <a:r>
              <a:rPr lang="ru-RU" sz="1600" spc="-10" dirty="0"/>
              <a:t>Высказывание педагогом собственного мнения, отношения к картин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82575" y="5732463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0"/>
              </a:spcAft>
              <a:defRPr/>
            </a:pPr>
            <a:r>
              <a:rPr lang="ru-RU" sz="1600" spc="-15" dirty="0"/>
              <a:t>Предоставление детям возможности для повторного восприятия данной</a:t>
            </a:r>
            <a:r>
              <a:rPr lang="ru-RU" sz="1600" spc="-20" dirty="0"/>
              <a:t> картины</a:t>
            </a:r>
            <a:endParaRPr lang="ru-RU" sz="16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2575" y="3429000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1590" algn="ctr">
              <a:spcBef>
                <a:spcPts val="160"/>
              </a:spcBef>
              <a:spcAft>
                <a:spcPts val="0"/>
              </a:spcAft>
              <a:defRPr/>
            </a:pPr>
            <a:r>
              <a:rPr lang="ru-RU" sz="1600" spc="-15" dirty="0"/>
              <a:t>Размещение репродукции в групповом помещении на стенде на уровне </a:t>
            </a:r>
            <a:r>
              <a:rPr lang="ru-RU" sz="1600" spc="-10" dirty="0"/>
              <a:t>глаз детей для самостоятельного восприятия их детьми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82575" y="4579938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40030" algn="ctr">
              <a:spcBef>
                <a:spcPts val="90"/>
              </a:spcBef>
              <a:spcAft>
                <a:spcPts val="0"/>
              </a:spcAft>
              <a:tabLst>
                <a:tab pos="3700780" algn="l"/>
              </a:tabLst>
              <a:defRPr/>
            </a:pPr>
            <a:r>
              <a:rPr lang="ru-RU" sz="1600" spc="-15" dirty="0"/>
              <a:t>Неоднократное обращение к содержанию картины и её рассматривание в последующие дни (до утраты детьми к ней интереса)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РАССМАТРИВАНИЕ КАРТИНЫ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288" y="1268413"/>
          <a:ext cx="8353425" cy="5378134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665163">
                <a:tc>
                  <a:txBody>
                    <a:bodyPr/>
                    <a:lstStyle/>
                    <a:p>
                      <a:pPr marL="2555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Внесение в предметно-развивающую среду группы картины (репродукции) для самостоятельного, предварительного рассматривания детьми</a:t>
                      </a:r>
                    </a:p>
                    <a:p>
                      <a:pPr marL="2555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2555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Сообщение детям автора картины и её названия</a:t>
                      </a:r>
                    </a:p>
                    <a:p>
                      <a:pPr marL="2555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254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Выявление заинтересованного отношения детей к картине: нравится или нет</a:t>
                      </a:r>
                    </a:p>
                    <a:p>
                      <a:pPr marL="254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254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Рассказывание о творчестве художника, об истории создания картины</a:t>
                      </a:r>
                    </a:p>
                    <a:p>
                      <a:pPr marL="254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2476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Вопросы к детям по содержанию картины (уточняющие, наводящие, обращенные к опыту детей)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24606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Описание выразительных средств, использованных для создания карти­ны (цвет, свет, композиционное решение, передача настроения и состояния окружающей природы)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Высказывание педагогом собственного мнения, отношения к картине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Предоставление детям возможности для повторного восприятия данной картины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206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Размещение репродукции в групповом помещении на стенде на уровне глаз детей для самостоятельного восприятия их детьми</a:t>
                      </a:r>
                    </a:p>
                    <a:p>
                      <a:pPr marL="206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2397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700463" algn="l"/>
                        </a:tabLst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Неоднократное обращение к содержанию картины и её рассматривание в последующие дни (до утраты детьми к ней интереса)</a:t>
                      </a:r>
                    </a:p>
                    <a:p>
                      <a:pPr marL="2397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700463" algn="l"/>
                        </a:tabLst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8388350" y="6237288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283968" y="4653136"/>
            <a:ext cx="4464496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3648" y="1628800"/>
            <a:ext cx="7056784" cy="2088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412776"/>
            <a:ext cx="7498080" cy="4800600"/>
          </a:xfrm>
          <a:ln>
            <a:noFill/>
          </a:ln>
        </p:spPr>
        <p:txBody>
          <a:bodyPr>
            <a:normAutofit/>
          </a:bodyPr>
          <a:lstStyle/>
          <a:p>
            <a:endParaRPr lang="ru-RU" b="1" cap="al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b="1" cap="all" dirty="0" smtClean="0">
                <a:solidFill>
                  <a:schemeClr val="bg2">
                    <a:lumMod val="25000"/>
                  </a:schemeClr>
                </a:solidFill>
              </a:rPr>
              <a:t>Педагогические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ТЕХНОЛОГИИ ПРОГРАММЫ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 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“СООБЩЕСТВО”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«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Step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by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Step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» («Шаг за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шагом»),</a:t>
            </a:r>
          </a:p>
          <a:p>
            <a:pPr algn="r"/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r">
              <a:buNone/>
            </a:pPr>
            <a:r>
              <a:rPr lang="ru-RU" sz="1800" i="1" dirty="0" smtClean="0"/>
              <a:t>Дети </a:t>
            </a:r>
            <a:r>
              <a:rPr lang="ru-RU" sz="1800" i="1" dirty="0" smtClean="0"/>
              <a:t>развиваются </a:t>
            </a:r>
            <a:r>
              <a:rPr lang="ru-RU" sz="1800" i="1" dirty="0" smtClean="0"/>
              <a:t>наилучшим</a:t>
            </a:r>
          </a:p>
          <a:p>
            <a:pPr algn="r">
              <a:buNone/>
            </a:pPr>
            <a:r>
              <a:rPr lang="ru-RU" sz="1800" i="1" dirty="0" smtClean="0"/>
              <a:t> </a:t>
            </a:r>
            <a:r>
              <a:rPr lang="ru-RU" sz="1800" i="1" dirty="0" smtClean="0"/>
              <a:t>образом только тогда</a:t>
            </a:r>
            <a:r>
              <a:rPr lang="ru-RU" sz="1800" i="1" dirty="0" smtClean="0"/>
              <a:t>,</a:t>
            </a:r>
          </a:p>
          <a:p>
            <a:pPr algn="r">
              <a:buNone/>
            </a:pPr>
            <a:r>
              <a:rPr lang="ru-RU" sz="1800" i="1" dirty="0" smtClean="0"/>
              <a:t> </a:t>
            </a:r>
            <a:r>
              <a:rPr lang="ru-RU" sz="1800" i="1" dirty="0" smtClean="0"/>
              <a:t>когда они действительно увлечены процессом.</a:t>
            </a:r>
            <a:endParaRPr lang="ru-RU" sz="1800" dirty="0" smtClean="0"/>
          </a:p>
          <a:p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620688"/>
            <a:ext cx="7848872" cy="576064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Педагогическая (образовательная) технология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это система функционирования всех компонентов педагогического процесса, построенная на научной основе, запрограммированная во времени и пространстве и приводящая к намеченным результатам [Г.К. </a:t>
            </a:r>
            <a:r>
              <a:rPr lang="ru-RU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Селевко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«Педагогические технологии авторских школ»]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есть  технология? </a:t>
            </a:r>
            <a:endParaRPr lang="ru-RU" dirty="0"/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5004048" y="3501008"/>
            <a:ext cx="3889375" cy="15700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/>
              <a:t>Существует несколько концепций  понятия педагогическая технология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187624" y="5301208"/>
            <a:ext cx="5040312" cy="11874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/>
              <a:t>Технология НЕ инструмент. </a:t>
            </a:r>
          </a:p>
          <a:p>
            <a:r>
              <a:rPr lang="ru-RU" sz="2400" dirty="0"/>
              <a:t>И не средство. Технология  - форма  организации процесса .  </a:t>
            </a:r>
          </a:p>
        </p:txBody>
      </p:sp>
      <p:sp>
        <p:nvSpPr>
          <p:cNvPr id="6" name="Text Box 8"/>
          <p:cNvSpPr txBox="1">
            <a:spLocks noGrp="1" noChangeArrowheads="1"/>
          </p:cNvSpPr>
          <p:nvPr>
            <p:ph idx="1"/>
          </p:nvPr>
        </p:nvSpPr>
        <p:spPr bwMode="auto">
          <a:xfrm>
            <a:off x="1435608" y="1447800"/>
            <a:ext cx="74980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dirty="0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258888" y="2205038"/>
            <a:ext cx="4176712" cy="11874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/>
              <a:t>Технология – одно из самых неопределенных понятий  в педагогике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4"/>
          <p:cNvSpPr>
            <a:spLocks noChangeArrowheads="1"/>
          </p:cNvSpPr>
          <p:nvPr/>
        </p:nvSpPr>
        <p:spPr bwMode="auto">
          <a:xfrm>
            <a:off x="3733800" y="2819400"/>
            <a:ext cx="2362200" cy="1066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Педагогическая</a:t>
            </a:r>
          </a:p>
          <a:p>
            <a:pPr algn="ctr"/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технология</a:t>
            </a:r>
          </a:p>
        </p:txBody>
      </p:sp>
      <p:sp>
        <p:nvSpPr>
          <p:cNvPr id="12291" name="AutoShape 27"/>
          <p:cNvSpPr>
            <a:spLocks noChangeArrowheads="1"/>
          </p:cNvSpPr>
          <p:nvPr/>
        </p:nvSpPr>
        <p:spPr bwMode="auto">
          <a:xfrm>
            <a:off x="323528" y="188640"/>
            <a:ext cx="3920480" cy="1728192"/>
          </a:xfrm>
          <a:prstGeom prst="wedgeRoundRectCallout">
            <a:avLst>
              <a:gd name="adj1" fmla="val 36310"/>
              <a:gd name="adj2" fmla="val 9811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400" b="1" u="sng" dirty="0"/>
              <a:t>М.В. </a:t>
            </a:r>
            <a:r>
              <a:rPr lang="ru-RU" sz="1400" b="1" u="sng" dirty="0" smtClean="0"/>
              <a:t>Кларин</a:t>
            </a:r>
          </a:p>
          <a:p>
            <a:pPr>
              <a:spcBef>
                <a:spcPct val="50000"/>
              </a:spcBef>
            </a:pPr>
            <a:r>
              <a:rPr lang="ru-RU" sz="1400" dirty="0" smtClean="0"/>
              <a:t>Системная </a:t>
            </a:r>
            <a:r>
              <a:rPr lang="ru-RU" sz="1400" dirty="0" smtClean="0"/>
              <a:t>совокупность и порядок функционирования всех личностных, инструментальных и методических средств, используемых для достижения педагогических целей»</a:t>
            </a:r>
            <a:endParaRPr lang="ru-RU" sz="1400" b="1" u="sng" dirty="0"/>
          </a:p>
          <a:p>
            <a:pPr>
              <a:spcBef>
                <a:spcPct val="50000"/>
              </a:spcBef>
            </a:pPr>
            <a:r>
              <a:rPr lang="ru-RU" sz="1400" dirty="0" smtClean="0"/>
              <a:t>«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12292" name="AutoShape 29"/>
          <p:cNvSpPr>
            <a:spLocks noChangeArrowheads="1"/>
          </p:cNvSpPr>
          <p:nvPr/>
        </p:nvSpPr>
        <p:spPr bwMode="auto">
          <a:xfrm>
            <a:off x="539552" y="1981200"/>
            <a:ext cx="2737048" cy="3031976"/>
          </a:xfrm>
          <a:prstGeom prst="wedgeRoundRectCallout">
            <a:avLst>
              <a:gd name="adj1" fmla="val 68347"/>
              <a:gd name="adj2" fmla="val -1304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400" b="1" u="sng" dirty="0"/>
              <a:t>Г.Ю. </a:t>
            </a:r>
            <a:r>
              <a:rPr lang="ru-RU" sz="1400" b="1" u="sng" dirty="0" err="1"/>
              <a:t>Ксенозова</a:t>
            </a:r>
            <a:r>
              <a:rPr lang="ru-RU" sz="1400" b="1" u="sng" dirty="0"/>
              <a:t> </a:t>
            </a:r>
            <a:r>
              <a:rPr lang="ru-RU" sz="1400" dirty="0"/>
              <a:t>«Такое построение деятельности педагога, в котором все входящие в него действия представлены в определенной целостности и последовательности, а выполнение предполагает достижение необходимого результата и имеет вероятностный прогнозируемый характер»</a:t>
            </a:r>
          </a:p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2293" name="AutoShape 30"/>
          <p:cNvSpPr>
            <a:spLocks noChangeArrowheads="1"/>
          </p:cNvSpPr>
          <p:nvPr/>
        </p:nvSpPr>
        <p:spPr bwMode="auto">
          <a:xfrm>
            <a:off x="323528" y="5157192"/>
            <a:ext cx="3744416" cy="1700808"/>
          </a:xfrm>
          <a:prstGeom prst="wedgeRoundRectCallout">
            <a:avLst>
              <a:gd name="adj1" fmla="val 67380"/>
              <a:gd name="adj2" fmla="val -11289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400" b="1" u="sng" dirty="0"/>
              <a:t>В.П. Беспалько</a:t>
            </a:r>
          </a:p>
          <a:p>
            <a:pPr>
              <a:spcBef>
                <a:spcPct val="50000"/>
              </a:spcBef>
            </a:pPr>
            <a:r>
              <a:rPr lang="ru-RU" sz="1400" dirty="0"/>
              <a:t>«Совокупность средств и методов воспроизведения процессов обучения и воспитания, позволяющих успешно реализовать поставленные образовательные цели»</a:t>
            </a:r>
          </a:p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2294" name="AutoShape 32"/>
          <p:cNvSpPr>
            <a:spLocks noChangeArrowheads="1"/>
          </p:cNvSpPr>
          <p:nvPr/>
        </p:nvSpPr>
        <p:spPr bwMode="auto">
          <a:xfrm>
            <a:off x="4572000" y="228600"/>
            <a:ext cx="4191000" cy="1828800"/>
          </a:xfrm>
          <a:prstGeom prst="wedgeRoundRectCallout">
            <a:avLst>
              <a:gd name="adj1" fmla="val -33500"/>
              <a:gd name="adj2" fmla="val 8689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400" b="1" u="sng" dirty="0"/>
              <a:t>В.М. Монахов</a:t>
            </a:r>
          </a:p>
          <a:p>
            <a:pPr>
              <a:spcBef>
                <a:spcPct val="50000"/>
              </a:spcBef>
            </a:pPr>
            <a:r>
              <a:rPr lang="ru-RU" sz="1400" dirty="0"/>
              <a:t>«Продуманная во всех деталях модель педагогической деятельности, включающей в себя проектирование, организацию и проведение учебного процесса с безусловным обеспечением комфортных условий для учащихся и учителя»</a:t>
            </a:r>
          </a:p>
        </p:txBody>
      </p:sp>
      <p:sp>
        <p:nvSpPr>
          <p:cNvPr id="12295" name="AutoShape 33"/>
          <p:cNvSpPr>
            <a:spLocks noChangeArrowheads="1"/>
          </p:cNvSpPr>
          <p:nvPr/>
        </p:nvSpPr>
        <p:spPr bwMode="auto">
          <a:xfrm>
            <a:off x="6553200" y="2286000"/>
            <a:ext cx="2411413" cy="3015208"/>
          </a:xfrm>
          <a:prstGeom prst="wedgeRoundRectCallout">
            <a:avLst>
              <a:gd name="adj1" fmla="val -70000"/>
              <a:gd name="adj2" fmla="val -1704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400" b="1" u="sng" dirty="0"/>
              <a:t>В.В. </a:t>
            </a:r>
            <a:r>
              <a:rPr lang="ru-RU" sz="1400" b="1" u="sng" dirty="0" err="1"/>
              <a:t>Гузеев</a:t>
            </a:r>
            <a:endParaRPr lang="ru-RU" sz="1400" b="1" u="sng" dirty="0"/>
          </a:p>
          <a:p>
            <a:pPr>
              <a:spcBef>
                <a:spcPct val="50000"/>
              </a:spcBef>
            </a:pPr>
            <a:r>
              <a:rPr lang="ru-RU" sz="1400" dirty="0"/>
              <a:t>«Это упорядоченная совокупность действий, операций и процедур, инструментально обеспечивающих достижения прогнозируемого результата в изменяющихся условиях образовательно-воспитательного процесса»</a:t>
            </a:r>
          </a:p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2296" name="AutoShape 34"/>
          <p:cNvSpPr>
            <a:spLocks noChangeArrowheads="1"/>
          </p:cNvSpPr>
          <p:nvPr/>
        </p:nvSpPr>
        <p:spPr bwMode="auto">
          <a:xfrm>
            <a:off x="4427984" y="5410200"/>
            <a:ext cx="4038600" cy="1447800"/>
          </a:xfrm>
          <a:prstGeom prst="wedgeRoundRectCallout">
            <a:avLst>
              <a:gd name="adj1" fmla="val -37616"/>
              <a:gd name="adj2" fmla="val -15449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400" b="1" u="sng" dirty="0"/>
              <a:t>ЮНЕСКО</a:t>
            </a:r>
          </a:p>
          <a:p>
            <a:pPr>
              <a:spcBef>
                <a:spcPct val="50000"/>
              </a:spcBef>
            </a:pPr>
            <a:r>
              <a:rPr lang="ru-RU" sz="1400" dirty="0"/>
              <a:t>«Системный метод создания, применения и определения всего процесса преподавания и усвоения, ставящий своей задачей оптимизацию форм образования»</a:t>
            </a:r>
          </a:p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Сущность современных педагогических технологий 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выражается в организации индивидуально-ориентированного образовательного процесса, 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предложении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новых форм и методов формирования и развития профессиональных знаний и умений, 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комплексной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оценки достижений педагогов в логике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компетентностного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подхода, 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способов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развития качеств личности педагога, необходимых ему для самообразования, творческой самоорганизации 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самопрезентация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 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компетентностей на рынке труда и в осуществлении карьерного роста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498080" cy="11430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Пути  проектирования педагогической технологии</a:t>
            </a:r>
            <a:endParaRPr lang="ru-RU" sz="3200" b="1" dirty="0"/>
          </a:p>
        </p:txBody>
      </p:sp>
      <p:graphicFrame>
        <p:nvGraphicFramePr>
          <p:cNvPr id="14" name="Содержимое 13"/>
          <p:cNvGraphicFramePr>
            <a:graphicFrameLocks noGrp="1"/>
          </p:cNvGraphicFramePr>
          <p:nvPr>
            <p:ph idx="1"/>
          </p:nvPr>
        </p:nvGraphicFramePr>
        <p:xfrm>
          <a:off x="539750" y="1447800"/>
          <a:ext cx="8394700" cy="5149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азвание 1"/>
          <p:cNvSpPr>
            <a:spLocks noGrp="1"/>
          </p:cNvSpPr>
          <p:nvPr>
            <p:ph type="title" idx="4294967295"/>
          </p:nvPr>
        </p:nvSpPr>
        <p:spPr>
          <a:xfrm>
            <a:off x="1403350" y="0"/>
            <a:ext cx="7543800" cy="1000125"/>
          </a:xfrm>
          <a:noFill/>
        </p:spPr>
        <p:txBody>
          <a:bodyPr lIns="0" rIns="0"/>
          <a:lstStyle/>
          <a:p>
            <a:r>
              <a:rPr lang="ru-RU" sz="2800" smtClean="0">
                <a:solidFill>
                  <a:schemeClr val="hlink"/>
                </a:solidFill>
                <a:effectLst/>
              </a:rPr>
              <a:t>ПРИНЦИПЫ ПОСТРОЕНИЯ ТЕХНОЛОГИИ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904347" y="896232"/>
          <a:ext cx="8452556" cy="5785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Выгнутая вверх стрелка 4"/>
          <p:cNvSpPr/>
          <p:nvPr/>
        </p:nvSpPr>
        <p:spPr>
          <a:xfrm rot="1371522">
            <a:off x="7521575" y="4840288"/>
            <a:ext cx="984250" cy="973137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</TotalTime>
  <Words>2092</Words>
  <Application>Microsoft Office PowerPoint</Application>
  <PresentationFormat>Экран (4:3)</PresentationFormat>
  <Paragraphs>351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Солнцестояние</vt:lpstr>
      <vt:lpstr>      Современные технологии образования детей  дошкольного возраста</vt:lpstr>
      <vt:lpstr>          </vt:lpstr>
      <vt:lpstr>ПОНЯТИЕ   ПЕДАГОГИЧЕСКАЯ ТЕХНОЛОГИЯ </vt:lpstr>
      <vt:lpstr>Слайд 4</vt:lpstr>
      <vt:lpstr>Что есть  технология? </vt:lpstr>
      <vt:lpstr>Слайд 6</vt:lpstr>
      <vt:lpstr>Сущность современных педагогических технологий </vt:lpstr>
      <vt:lpstr>Пути  проектирования педагогической технологии</vt:lpstr>
      <vt:lpstr>ПРИНЦИПЫ ПОСТРОЕНИЯ ТЕХНОЛОГИИ</vt:lpstr>
      <vt:lpstr>Структура педагогической технологии</vt:lpstr>
      <vt:lpstr>Критерии выбора педагогических технологий</vt:lpstr>
      <vt:lpstr>Отличие педагогической технологии  от методики: </vt:lpstr>
      <vt:lpstr>        Современные технологии образования детей дошкольного возраста </vt:lpstr>
      <vt:lpstr> Современные технологии образования детей дошкольного возраста  </vt:lpstr>
      <vt:lpstr>Организация разнообразных форм работы с детьми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технологии образования детей  дошкольного возраста</dc:title>
  <dc:creator>Komper</dc:creator>
  <cp:lastModifiedBy>Komper</cp:lastModifiedBy>
  <cp:revision>43</cp:revision>
  <dcterms:created xsi:type="dcterms:W3CDTF">2014-05-01T11:14:20Z</dcterms:created>
  <dcterms:modified xsi:type="dcterms:W3CDTF">2014-05-02T14:07:15Z</dcterms:modified>
</cp:coreProperties>
</file>