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78" r:id="rId6"/>
    <p:sldId id="310" r:id="rId7"/>
    <p:sldId id="259" r:id="rId8"/>
    <p:sldId id="271" r:id="rId9"/>
    <p:sldId id="272" r:id="rId10"/>
    <p:sldId id="273" r:id="rId11"/>
    <p:sldId id="274" r:id="rId12"/>
    <p:sldId id="263" r:id="rId13"/>
    <p:sldId id="261" r:id="rId14"/>
    <p:sldId id="262" r:id="rId15"/>
    <p:sldId id="265" r:id="rId16"/>
    <p:sldId id="267" r:id="rId17"/>
    <p:sldId id="289" r:id="rId18"/>
    <p:sldId id="275" r:id="rId19"/>
    <p:sldId id="277" r:id="rId20"/>
    <p:sldId id="26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4" r:id="rId31"/>
    <p:sldId id="314" r:id="rId32"/>
    <p:sldId id="295" r:id="rId33"/>
    <p:sldId id="312" r:id="rId34"/>
    <p:sldId id="296" r:id="rId35"/>
    <p:sldId id="313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7" r:id="rId45"/>
    <p:sldId id="308" r:id="rId46"/>
    <p:sldId id="309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62"/>
    <p:restoredTop sz="94510"/>
  </p:normalViewPr>
  <p:slideViewPr>
    <p:cSldViewPr snapToGrid="0" snapToObjects="1">
      <p:cViewPr varScale="1">
        <p:scale>
          <a:sx n="68" d="100"/>
          <a:sy n="68" d="100"/>
        </p:scale>
        <p:origin x="-9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8889BB-B441-B14A-AF4B-6FAFE93947CE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831166-7E51-2442-88CF-6C11CDA13B57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охрану и укрепление физического и психического здоровья и эмоционального благополучия </a:t>
          </a:r>
          <a:r>
            <a:rPr lang="ru-RU" sz="1400" b="1" dirty="0" err="1" smtClean="0">
              <a:solidFill>
                <a:schemeClr val="accent2">
                  <a:lumMod val="50000"/>
                </a:schemeClr>
              </a:solidFill>
            </a:rPr>
            <a:t>детеи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̆, а также проявление уважения к их человеческому достоинству к их чувствам и потребностям, формировать и поддерживать положительную самооценку, в том числе и при </a:t>
          </a:r>
          <a:r>
            <a:rPr lang="ru-RU" sz="1400" b="1" dirty="0" err="1" smtClean="0">
              <a:solidFill>
                <a:schemeClr val="accent2">
                  <a:lumMod val="50000"/>
                </a:schemeClr>
              </a:solidFill>
            </a:rPr>
            <a:t>взаимодействии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400" b="1" dirty="0" err="1" smtClean="0">
              <a:solidFill>
                <a:schemeClr val="accent2">
                  <a:lumMod val="50000"/>
                </a:schemeClr>
              </a:solidFill>
            </a:rPr>
            <a:t>детеи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̆ друг с другом и в </a:t>
          </a:r>
          <a:r>
            <a:rPr lang="ru-RU" sz="1400" b="1" dirty="0" err="1" smtClean="0">
              <a:solidFill>
                <a:schemeClr val="accent2">
                  <a:lumMod val="50000"/>
                </a:schemeClr>
              </a:solidFill>
            </a:rPr>
            <a:t>коллективнои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̆ работе, уверенность в собственных возможностях и способностях; </a:t>
          </a:r>
          <a:endParaRPr lang="ru-RU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5A099B2A-B961-AA4B-9615-893842C09CEA}" type="parTrans" cxnId="{D37285C0-D0CB-6248-AFD9-2372935EFC5C}">
      <dgm:prSet/>
      <dgm:spPr/>
      <dgm:t>
        <a:bodyPr/>
        <a:lstStyle/>
        <a:p>
          <a:endParaRPr lang="ru-RU"/>
        </a:p>
      </dgm:t>
    </dgm:pt>
    <dgm:pt modelId="{55A4919C-1F8F-4546-83D2-EA1E315F03B0}" type="sibTrans" cxnId="{D37285C0-D0CB-6248-AFD9-2372935EFC5C}">
      <dgm:prSet/>
      <dgm:spPr/>
      <dgm:t>
        <a:bodyPr/>
        <a:lstStyle/>
        <a:p>
          <a:endParaRPr lang="ru-RU"/>
        </a:p>
      </dgm:t>
    </dgm:pt>
    <dgm:pt modelId="{85283F25-A153-F541-AF69-14539B93CDC1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максимальную реализацию образовательного потенциала пространства ДОО, Группы и </a:t>
          </a:r>
          <a:r>
            <a:rPr lang="ru-RU" sz="1400" b="1" dirty="0" err="1" smtClean="0">
              <a:solidFill>
                <a:schemeClr val="accent2">
                  <a:lumMod val="50000"/>
                </a:schemeClr>
              </a:solidFill>
            </a:rPr>
            <a:t>прилегающеи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̆ территории, </a:t>
          </a:r>
          <a:r>
            <a:rPr lang="ru-RU" sz="1400" b="1" dirty="0" err="1" smtClean="0">
              <a:solidFill>
                <a:schemeClr val="accent2">
                  <a:lumMod val="50000"/>
                </a:schemeClr>
              </a:solidFill>
            </a:rPr>
            <a:t>приспособленнои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̆ для реализации Программы ФГОС, а также материалов, оборудования и инвентаря для развития </a:t>
          </a:r>
          <a:r>
            <a:rPr lang="ru-RU" sz="1400" b="1" dirty="0" err="1" smtClean="0">
              <a:solidFill>
                <a:schemeClr val="accent2">
                  <a:lumMod val="50000"/>
                </a:schemeClr>
              </a:solidFill>
            </a:rPr>
            <a:t>детеи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̆ дошкольного возраста в соответствии с особенностями каждого возрастного этапа, охраны и укрепления их здоровья, учета </a:t>
          </a:r>
          <a:r>
            <a:rPr lang="ru-RU" sz="1400" b="1" dirty="0" err="1" smtClean="0">
              <a:solidFill>
                <a:schemeClr val="accent2">
                  <a:lumMod val="50000"/>
                </a:schemeClr>
              </a:solidFill>
            </a:rPr>
            <a:t>особенностеи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̆ и коррекции недостатков их развития; </a:t>
          </a:r>
          <a:endParaRPr lang="ru-RU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210043EA-139D-CD43-BD89-63F7F503A2E8}" type="parTrans" cxnId="{BE8213C4-2C93-964F-9FF8-31D7B9D2E7C0}">
      <dgm:prSet/>
      <dgm:spPr/>
      <dgm:t>
        <a:bodyPr/>
        <a:lstStyle/>
        <a:p>
          <a:endParaRPr lang="ru-RU"/>
        </a:p>
      </dgm:t>
    </dgm:pt>
    <dgm:pt modelId="{C14A5CB7-344B-DF4C-843D-FC1A2D57F7C6}" type="sibTrans" cxnId="{BE8213C4-2C93-964F-9FF8-31D7B9D2E7C0}">
      <dgm:prSet/>
      <dgm:spPr/>
      <dgm:t>
        <a:bodyPr/>
        <a:lstStyle/>
        <a:p>
          <a:endParaRPr lang="ru-RU"/>
        </a:p>
      </dgm:t>
    </dgm:pt>
    <dgm:pt modelId="{0B0CBED2-659D-5243-8462-CCDF53ADDA6D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построение вариативного развивающего образования, ориентированного на возможность свободного выбора детьми материалов, видов активности, участников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совместнои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̆ деятельности и общения, как с детьми разного возраста, так и со взрослыми, а также свободу в выражении своих чувств и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мыслеи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̆; 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A3408DEE-06A3-7943-84F2-8E53D4C8308F}" type="parTrans" cxnId="{57F586BA-45BC-8548-B31A-568D4CC1C5E7}">
      <dgm:prSet/>
      <dgm:spPr/>
      <dgm:t>
        <a:bodyPr/>
        <a:lstStyle/>
        <a:p>
          <a:endParaRPr lang="ru-RU"/>
        </a:p>
      </dgm:t>
    </dgm:pt>
    <dgm:pt modelId="{A2ED947E-F776-0049-9BB3-EAE192726E3C}" type="sibTrans" cxnId="{57F586BA-45BC-8548-B31A-568D4CC1C5E7}">
      <dgm:prSet/>
      <dgm:spPr/>
      <dgm:t>
        <a:bodyPr/>
        <a:lstStyle/>
        <a:p>
          <a:endParaRPr lang="ru-RU"/>
        </a:p>
      </dgm:t>
    </dgm:pt>
    <dgm:pt modelId="{CF9BB281-3963-4648-BAAB-4C785A07DC2D}" type="pres">
      <dgm:prSet presAssocID="{D98889BB-B441-B14A-AF4B-6FAFE93947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D514F8-2AC2-0748-8752-E0D0A66888DB}" type="pres">
      <dgm:prSet presAssocID="{66831166-7E51-2442-88CF-6C11CDA13B57}" presName="composite" presStyleCnt="0"/>
      <dgm:spPr/>
    </dgm:pt>
    <dgm:pt modelId="{25E90415-E608-DA4D-872B-3CC068CF3DA8}" type="pres">
      <dgm:prSet presAssocID="{66831166-7E51-2442-88CF-6C11CDA13B57}" presName="rect1" presStyleLbl="trAlignAcc1" presStyleIdx="0" presStyleCnt="3" custScaleY="133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7458D-A64A-8442-8351-F4475A61AA8A}" type="pres">
      <dgm:prSet presAssocID="{66831166-7E51-2442-88CF-6C11CDA13B57}" presName="rect2" presStyleLbl="fgImgPlace1" presStyleIdx="0" presStyleCnt="3"/>
      <dgm:spPr/>
    </dgm:pt>
    <dgm:pt modelId="{C32F9944-122A-CF49-9FE1-C582FFAADB94}" type="pres">
      <dgm:prSet presAssocID="{55A4919C-1F8F-4546-83D2-EA1E315F03B0}" presName="sibTrans" presStyleCnt="0"/>
      <dgm:spPr/>
    </dgm:pt>
    <dgm:pt modelId="{EABC2B8F-AE9F-B847-BC34-F85B9DAF003C}" type="pres">
      <dgm:prSet presAssocID="{85283F25-A153-F541-AF69-14539B93CDC1}" presName="composite" presStyleCnt="0"/>
      <dgm:spPr/>
    </dgm:pt>
    <dgm:pt modelId="{4E5034FB-0A4A-5642-A10D-56F3B8DACF9B}" type="pres">
      <dgm:prSet presAssocID="{85283F25-A153-F541-AF69-14539B93CDC1}" presName="rect1" presStyleLbl="trAlignAcc1" presStyleIdx="1" presStyleCnt="3" custScaleY="137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4B71F-D2AE-DA45-8B04-6E3CC20C7FF0}" type="pres">
      <dgm:prSet presAssocID="{85283F25-A153-F541-AF69-14539B93CDC1}" presName="rect2" presStyleLbl="fgImgPlace1" presStyleIdx="1" presStyleCnt="3"/>
      <dgm:spPr/>
    </dgm:pt>
    <dgm:pt modelId="{68D35AF2-B891-E74E-B998-B0C7787970F3}" type="pres">
      <dgm:prSet presAssocID="{C14A5CB7-344B-DF4C-843D-FC1A2D57F7C6}" presName="sibTrans" presStyleCnt="0"/>
      <dgm:spPr/>
    </dgm:pt>
    <dgm:pt modelId="{CE34E50A-0AF2-2542-8347-6F2833DCC33D}" type="pres">
      <dgm:prSet presAssocID="{0B0CBED2-659D-5243-8462-CCDF53ADDA6D}" presName="composite" presStyleCnt="0"/>
      <dgm:spPr/>
    </dgm:pt>
    <dgm:pt modelId="{816019DB-6845-2A4D-AC66-DD4C845C0178}" type="pres">
      <dgm:prSet presAssocID="{0B0CBED2-659D-5243-8462-CCDF53ADDA6D}" presName="rect1" presStyleLbl="trAlignAcc1" presStyleIdx="2" presStyleCnt="3" custLinFactNeighborY="-6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DBF5C-DD0B-FD4A-B217-8EEF57255979}" type="pres">
      <dgm:prSet presAssocID="{0B0CBED2-659D-5243-8462-CCDF53ADDA6D}" presName="rect2" presStyleLbl="fgImgPlace1" presStyleIdx="2" presStyleCnt="3"/>
      <dgm:spPr/>
    </dgm:pt>
  </dgm:ptLst>
  <dgm:cxnLst>
    <dgm:cxn modelId="{D37285C0-D0CB-6248-AFD9-2372935EFC5C}" srcId="{D98889BB-B441-B14A-AF4B-6FAFE93947CE}" destId="{66831166-7E51-2442-88CF-6C11CDA13B57}" srcOrd="0" destOrd="0" parTransId="{5A099B2A-B961-AA4B-9615-893842C09CEA}" sibTransId="{55A4919C-1F8F-4546-83D2-EA1E315F03B0}"/>
    <dgm:cxn modelId="{B5A79D5A-0AD6-D940-9F3A-1CB315EF5AEB}" type="presOf" srcId="{0B0CBED2-659D-5243-8462-CCDF53ADDA6D}" destId="{816019DB-6845-2A4D-AC66-DD4C845C0178}" srcOrd="0" destOrd="0" presId="urn:microsoft.com/office/officeart/2008/layout/PictureStrips"/>
    <dgm:cxn modelId="{1777D811-56E6-9B48-8F00-4AE0C66C2307}" type="presOf" srcId="{85283F25-A153-F541-AF69-14539B93CDC1}" destId="{4E5034FB-0A4A-5642-A10D-56F3B8DACF9B}" srcOrd="0" destOrd="0" presId="urn:microsoft.com/office/officeart/2008/layout/PictureStrips"/>
    <dgm:cxn modelId="{57F586BA-45BC-8548-B31A-568D4CC1C5E7}" srcId="{D98889BB-B441-B14A-AF4B-6FAFE93947CE}" destId="{0B0CBED2-659D-5243-8462-CCDF53ADDA6D}" srcOrd="2" destOrd="0" parTransId="{A3408DEE-06A3-7943-84F2-8E53D4C8308F}" sibTransId="{A2ED947E-F776-0049-9BB3-EAE192726E3C}"/>
    <dgm:cxn modelId="{CF2C58B6-057B-9647-864D-62837391385F}" type="presOf" srcId="{66831166-7E51-2442-88CF-6C11CDA13B57}" destId="{25E90415-E608-DA4D-872B-3CC068CF3DA8}" srcOrd="0" destOrd="0" presId="urn:microsoft.com/office/officeart/2008/layout/PictureStrips"/>
    <dgm:cxn modelId="{BE8213C4-2C93-964F-9FF8-31D7B9D2E7C0}" srcId="{D98889BB-B441-B14A-AF4B-6FAFE93947CE}" destId="{85283F25-A153-F541-AF69-14539B93CDC1}" srcOrd="1" destOrd="0" parTransId="{210043EA-139D-CD43-BD89-63F7F503A2E8}" sibTransId="{C14A5CB7-344B-DF4C-843D-FC1A2D57F7C6}"/>
    <dgm:cxn modelId="{9FAC3B7A-2773-BF4C-910C-FA2B4C8F8D40}" type="presOf" srcId="{D98889BB-B441-B14A-AF4B-6FAFE93947CE}" destId="{CF9BB281-3963-4648-BAAB-4C785A07DC2D}" srcOrd="0" destOrd="0" presId="urn:microsoft.com/office/officeart/2008/layout/PictureStrips"/>
    <dgm:cxn modelId="{A85B2346-E8AE-1D4B-B404-A8A5E6B0BECF}" type="presParOf" srcId="{CF9BB281-3963-4648-BAAB-4C785A07DC2D}" destId="{C0D514F8-2AC2-0748-8752-E0D0A66888DB}" srcOrd="0" destOrd="0" presId="urn:microsoft.com/office/officeart/2008/layout/PictureStrips"/>
    <dgm:cxn modelId="{5666254D-5732-E04A-9B85-0A81072CD8AB}" type="presParOf" srcId="{C0D514F8-2AC2-0748-8752-E0D0A66888DB}" destId="{25E90415-E608-DA4D-872B-3CC068CF3DA8}" srcOrd="0" destOrd="0" presId="urn:microsoft.com/office/officeart/2008/layout/PictureStrips"/>
    <dgm:cxn modelId="{07763A23-80C2-3441-A340-8CD5643BD75A}" type="presParOf" srcId="{C0D514F8-2AC2-0748-8752-E0D0A66888DB}" destId="{6257458D-A64A-8442-8351-F4475A61AA8A}" srcOrd="1" destOrd="0" presId="urn:microsoft.com/office/officeart/2008/layout/PictureStrips"/>
    <dgm:cxn modelId="{1ECAE6A1-0325-9D4B-A605-97718D75ADFC}" type="presParOf" srcId="{CF9BB281-3963-4648-BAAB-4C785A07DC2D}" destId="{C32F9944-122A-CF49-9FE1-C582FFAADB94}" srcOrd="1" destOrd="0" presId="urn:microsoft.com/office/officeart/2008/layout/PictureStrips"/>
    <dgm:cxn modelId="{DCE1188E-AE61-3741-B3D5-850682F172D0}" type="presParOf" srcId="{CF9BB281-3963-4648-BAAB-4C785A07DC2D}" destId="{EABC2B8F-AE9F-B847-BC34-F85B9DAF003C}" srcOrd="2" destOrd="0" presId="urn:microsoft.com/office/officeart/2008/layout/PictureStrips"/>
    <dgm:cxn modelId="{AAF331E5-ADFC-904B-995E-9E92F94FB840}" type="presParOf" srcId="{EABC2B8F-AE9F-B847-BC34-F85B9DAF003C}" destId="{4E5034FB-0A4A-5642-A10D-56F3B8DACF9B}" srcOrd="0" destOrd="0" presId="urn:microsoft.com/office/officeart/2008/layout/PictureStrips"/>
    <dgm:cxn modelId="{3B51AC9B-9DE3-2940-84D4-56FF63AAF32D}" type="presParOf" srcId="{EABC2B8F-AE9F-B847-BC34-F85B9DAF003C}" destId="{3424B71F-D2AE-DA45-8B04-6E3CC20C7FF0}" srcOrd="1" destOrd="0" presId="urn:microsoft.com/office/officeart/2008/layout/PictureStrips"/>
    <dgm:cxn modelId="{CD46CDBD-C56F-1A4A-9D72-424CBF8622C8}" type="presParOf" srcId="{CF9BB281-3963-4648-BAAB-4C785A07DC2D}" destId="{68D35AF2-B891-E74E-B998-B0C7787970F3}" srcOrd="3" destOrd="0" presId="urn:microsoft.com/office/officeart/2008/layout/PictureStrips"/>
    <dgm:cxn modelId="{438496A8-4E27-FB45-BF8E-D4E3456FDCBE}" type="presParOf" srcId="{CF9BB281-3963-4648-BAAB-4C785A07DC2D}" destId="{CE34E50A-0AF2-2542-8347-6F2833DCC33D}" srcOrd="4" destOrd="0" presId="urn:microsoft.com/office/officeart/2008/layout/PictureStrips"/>
    <dgm:cxn modelId="{EB15172F-46C1-094A-AEB7-CC561AC4E8CE}" type="presParOf" srcId="{CE34E50A-0AF2-2542-8347-6F2833DCC33D}" destId="{816019DB-6845-2A4D-AC66-DD4C845C0178}" srcOrd="0" destOrd="0" presId="urn:microsoft.com/office/officeart/2008/layout/PictureStrips"/>
    <dgm:cxn modelId="{B57F0843-14C1-3740-8D45-B07DEB648456}" type="presParOf" srcId="{CE34E50A-0AF2-2542-8347-6F2833DCC33D}" destId="{655DBF5C-DD0B-FD4A-B217-8EEF572559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8889BB-B441-B14A-AF4B-6FAFE93947CE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831166-7E51-2442-88CF-6C11CDA13B57}">
      <dgm:prSet phldrT="[Текст]" custT="1"/>
      <dgm:spPr/>
      <dgm:t>
        <a:bodyPr/>
        <a:lstStyle/>
        <a:p>
          <a:pPr algn="just"/>
          <a:r>
            <a:rPr lang="ru-RU" sz="1400" dirty="0" smtClean="0"/>
            <a:t> 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построение </a:t>
          </a:r>
          <a:r>
            <a:rPr lang="ru-RU" sz="1400" b="1" dirty="0" err="1" smtClean="0">
              <a:solidFill>
                <a:schemeClr val="accent2">
                  <a:lumMod val="50000"/>
                </a:schemeClr>
              </a:solidFill>
            </a:rPr>
            <a:t>образовательнои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̆ деятельности на основе </a:t>
          </a:r>
          <a:r>
            <a:rPr lang="ru-RU" sz="1400" b="1" dirty="0" err="1" smtClean="0">
              <a:solidFill>
                <a:schemeClr val="accent2">
                  <a:lumMod val="50000"/>
                </a:schemeClr>
              </a:solidFill>
            </a:rPr>
            <a:t>взаимодействия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 взрослых с детьми, </a:t>
          </a:r>
          <a:r>
            <a:rPr lang="ru-RU" sz="1400" b="1" dirty="0" err="1" smtClean="0">
              <a:solidFill>
                <a:schemeClr val="accent2">
                  <a:lumMod val="50000"/>
                </a:schemeClr>
              </a:solidFill>
            </a:rPr>
            <a:t>ориентированнои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̆ на интересы и возможности каждого ребенка и учитывающего социальную ситуацию его развития и соответствующих возрастных и индивидуальных </a:t>
          </a:r>
          <a:r>
            <a:rPr lang="ru-RU" sz="1400" b="1" dirty="0" err="1" smtClean="0">
              <a:solidFill>
                <a:schemeClr val="accent2">
                  <a:lumMod val="50000"/>
                </a:schemeClr>
              </a:solidFill>
            </a:rPr>
            <a:t>особенностеи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̆ (недопустимость как искусственного ускорения, так и искусственного замедления развития </a:t>
          </a:r>
          <a:r>
            <a:rPr lang="ru-RU" sz="1400" b="1" dirty="0" err="1" smtClean="0">
              <a:solidFill>
                <a:schemeClr val="accent2">
                  <a:lumMod val="50000"/>
                </a:schemeClr>
              </a:solidFill>
            </a:rPr>
            <a:t>детеи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̆); </a:t>
          </a:r>
          <a:endParaRPr lang="ru-RU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5A099B2A-B961-AA4B-9615-893842C09CEA}" type="parTrans" cxnId="{D37285C0-D0CB-6248-AFD9-2372935EFC5C}">
      <dgm:prSet/>
      <dgm:spPr/>
      <dgm:t>
        <a:bodyPr/>
        <a:lstStyle/>
        <a:p>
          <a:endParaRPr lang="ru-RU"/>
        </a:p>
      </dgm:t>
    </dgm:pt>
    <dgm:pt modelId="{55A4919C-1F8F-4546-83D2-EA1E315F03B0}" type="sibTrans" cxnId="{D37285C0-D0CB-6248-AFD9-2372935EFC5C}">
      <dgm:prSet/>
      <dgm:spPr/>
      <dgm:t>
        <a:bodyPr/>
        <a:lstStyle/>
        <a:p>
          <a:endParaRPr lang="ru-RU"/>
        </a:p>
      </dgm:t>
    </dgm:pt>
    <dgm:pt modelId="{85283F25-A153-F541-AF69-14539B93CDC1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создание равных условий, максимально способствующих реализации различных образовательных программ для </a:t>
          </a:r>
          <a:r>
            <a:rPr lang="ru-RU" sz="1400" b="1" dirty="0" err="1" smtClean="0">
              <a:solidFill>
                <a:schemeClr val="accent2">
                  <a:lumMod val="50000"/>
                </a:schemeClr>
              </a:solidFill>
            </a:rPr>
            <a:t>детеи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̆, принадлежащих к разным национально-культурным, религиозным общностям и социальным слоям, а также имеющих различные (в том числе ограниченные) возможности здоровья. </a:t>
          </a:r>
          <a:endParaRPr lang="ru-RU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210043EA-139D-CD43-BD89-63F7F503A2E8}" type="parTrans" cxnId="{BE8213C4-2C93-964F-9FF8-31D7B9D2E7C0}">
      <dgm:prSet/>
      <dgm:spPr/>
      <dgm:t>
        <a:bodyPr/>
        <a:lstStyle/>
        <a:p>
          <a:endParaRPr lang="ru-RU"/>
        </a:p>
      </dgm:t>
    </dgm:pt>
    <dgm:pt modelId="{C14A5CB7-344B-DF4C-843D-FC1A2D57F7C6}" type="sibTrans" cxnId="{BE8213C4-2C93-964F-9FF8-31D7B9D2E7C0}">
      <dgm:prSet/>
      <dgm:spPr/>
      <dgm:t>
        <a:bodyPr/>
        <a:lstStyle/>
        <a:p>
          <a:endParaRPr lang="ru-RU"/>
        </a:p>
      </dgm:t>
    </dgm:pt>
    <dgm:pt modelId="{0B0CBED2-659D-5243-8462-CCDF53ADDA6D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открытость дошкольного образования и вовлечение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родителеи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̆ (законных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представителеи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̆) непосредственно в образовательную деятельность, осуществление их поддержки по вопросам образования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детеи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̆, воспитания, охране и укреплении их здоровья, а также поддержки образовательных инициатив внутри семьи; 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A3408DEE-06A3-7943-84F2-8E53D4C8308F}" type="parTrans" cxnId="{57F586BA-45BC-8548-B31A-568D4CC1C5E7}">
      <dgm:prSet/>
      <dgm:spPr/>
      <dgm:t>
        <a:bodyPr/>
        <a:lstStyle/>
        <a:p>
          <a:endParaRPr lang="ru-RU"/>
        </a:p>
      </dgm:t>
    </dgm:pt>
    <dgm:pt modelId="{A2ED947E-F776-0049-9BB3-EAE192726E3C}" type="sibTrans" cxnId="{57F586BA-45BC-8548-B31A-568D4CC1C5E7}">
      <dgm:prSet/>
      <dgm:spPr/>
      <dgm:t>
        <a:bodyPr/>
        <a:lstStyle/>
        <a:p>
          <a:endParaRPr lang="ru-RU"/>
        </a:p>
      </dgm:t>
    </dgm:pt>
    <dgm:pt modelId="{CF9BB281-3963-4648-BAAB-4C785A07DC2D}" type="pres">
      <dgm:prSet presAssocID="{D98889BB-B441-B14A-AF4B-6FAFE93947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D514F8-2AC2-0748-8752-E0D0A66888DB}" type="pres">
      <dgm:prSet presAssocID="{66831166-7E51-2442-88CF-6C11CDA13B57}" presName="composite" presStyleCnt="0"/>
      <dgm:spPr/>
    </dgm:pt>
    <dgm:pt modelId="{25E90415-E608-DA4D-872B-3CC068CF3DA8}" type="pres">
      <dgm:prSet presAssocID="{66831166-7E51-2442-88CF-6C11CDA13B57}" presName="rect1" presStyleLbl="trAlignAcc1" presStyleIdx="0" presStyleCnt="3" custScaleY="130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7458D-A64A-8442-8351-F4475A61AA8A}" type="pres">
      <dgm:prSet presAssocID="{66831166-7E51-2442-88CF-6C11CDA13B57}" presName="rect2" presStyleLbl="fgImgPlace1" presStyleIdx="0" presStyleCnt="3"/>
      <dgm:spPr/>
    </dgm:pt>
    <dgm:pt modelId="{C32F9944-122A-CF49-9FE1-C582FFAADB94}" type="pres">
      <dgm:prSet presAssocID="{55A4919C-1F8F-4546-83D2-EA1E315F03B0}" presName="sibTrans" presStyleCnt="0"/>
      <dgm:spPr/>
    </dgm:pt>
    <dgm:pt modelId="{EABC2B8F-AE9F-B847-BC34-F85B9DAF003C}" type="pres">
      <dgm:prSet presAssocID="{85283F25-A153-F541-AF69-14539B93CDC1}" presName="composite" presStyleCnt="0"/>
      <dgm:spPr/>
    </dgm:pt>
    <dgm:pt modelId="{4E5034FB-0A4A-5642-A10D-56F3B8DACF9B}" type="pres">
      <dgm:prSet presAssocID="{85283F25-A153-F541-AF69-14539B93CDC1}" presName="rect1" presStyleLbl="trAlignAcc1" presStyleIdx="1" presStyleCnt="3" custScaleY="137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4B71F-D2AE-DA45-8B04-6E3CC20C7FF0}" type="pres">
      <dgm:prSet presAssocID="{85283F25-A153-F541-AF69-14539B93CDC1}" presName="rect2" presStyleLbl="fgImgPlace1" presStyleIdx="1" presStyleCnt="3"/>
      <dgm:spPr/>
    </dgm:pt>
    <dgm:pt modelId="{68D35AF2-B891-E74E-B998-B0C7787970F3}" type="pres">
      <dgm:prSet presAssocID="{C14A5CB7-344B-DF4C-843D-FC1A2D57F7C6}" presName="sibTrans" presStyleCnt="0"/>
      <dgm:spPr/>
    </dgm:pt>
    <dgm:pt modelId="{CE34E50A-0AF2-2542-8347-6F2833DCC33D}" type="pres">
      <dgm:prSet presAssocID="{0B0CBED2-659D-5243-8462-CCDF53ADDA6D}" presName="composite" presStyleCnt="0"/>
      <dgm:spPr/>
    </dgm:pt>
    <dgm:pt modelId="{816019DB-6845-2A4D-AC66-DD4C845C0178}" type="pres">
      <dgm:prSet presAssocID="{0B0CBED2-659D-5243-8462-CCDF53ADDA6D}" presName="rect1" presStyleLbl="trAlignAcc1" presStyleIdx="2" presStyleCnt="3" custLinFactNeighborY="-6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DBF5C-DD0B-FD4A-B217-8EEF57255979}" type="pres">
      <dgm:prSet presAssocID="{0B0CBED2-659D-5243-8462-CCDF53ADDA6D}" presName="rect2" presStyleLbl="fgImgPlace1" presStyleIdx="2" presStyleCnt="3"/>
      <dgm:spPr/>
    </dgm:pt>
  </dgm:ptLst>
  <dgm:cxnLst>
    <dgm:cxn modelId="{D37285C0-D0CB-6248-AFD9-2372935EFC5C}" srcId="{D98889BB-B441-B14A-AF4B-6FAFE93947CE}" destId="{66831166-7E51-2442-88CF-6C11CDA13B57}" srcOrd="0" destOrd="0" parTransId="{5A099B2A-B961-AA4B-9615-893842C09CEA}" sibTransId="{55A4919C-1F8F-4546-83D2-EA1E315F03B0}"/>
    <dgm:cxn modelId="{1118269A-8AE4-524B-9E55-BF071C3E8A03}" type="presOf" srcId="{0B0CBED2-659D-5243-8462-CCDF53ADDA6D}" destId="{816019DB-6845-2A4D-AC66-DD4C845C0178}" srcOrd="0" destOrd="0" presId="urn:microsoft.com/office/officeart/2008/layout/PictureStrips"/>
    <dgm:cxn modelId="{2B6A0303-D29C-B543-92F5-27C9256C1409}" type="presOf" srcId="{66831166-7E51-2442-88CF-6C11CDA13B57}" destId="{25E90415-E608-DA4D-872B-3CC068CF3DA8}" srcOrd="0" destOrd="0" presId="urn:microsoft.com/office/officeart/2008/layout/PictureStrips"/>
    <dgm:cxn modelId="{4705E7D1-95B8-6D4D-91F4-C0E5AA18C4F2}" type="presOf" srcId="{85283F25-A153-F541-AF69-14539B93CDC1}" destId="{4E5034FB-0A4A-5642-A10D-56F3B8DACF9B}" srcOrd="0" destOrd="0" presId="urn:microsoft.com/office/officeart/2008/layout/PictureStrips"/>
    <dgm:cxn modelId="{58B279CB-0BAA-1C4B-B0B1-8DEADCF7FD20}" type="presOf" srcId="{D98889BB-B441-B14A-AF4B-6FAFE93947CE}" destId="{CF9BB281-3963-4648-BAAB-4C785A07DC2D}" srcOrd="0" destOrd="0" presId="urn:microsoft.com/office/officeart/2008/layout/PictureStrips"/>
    <dgm:cxn modelId="{57F586BA-45BC-8548-B31A-568D4CC1C5E7}" srcId="{D98889BB-B441-B14A-AF4B-6FAFE93947CE}" destId="{0B0CBED2-659D-5243-8462-CCDF53ADDA6D}" srcOrd="2" destOrd="0" parTransId="{A3408DEE-06A3-7943-84F2-8E53D4C8308F}" sibTransId="{A2ED947E-F776-0049-9BB3-EAE192726E3C}"/>
    <dgm:cxn modelId="{BE8213C4-2C93-964F-9FF8-31D7B9D2E7C0}" srcId="{D98889BB-B441-B14A-AF4B-6FAFE93947CE}" destId="{85283F25-A153-F541-AF69-14539B93CDC1}" srcOrd="1" destOrd="0" parTransId="{210043EA-139D-CD43-BD89-63F7F503A2E8}" sibTransId="{C14A5CB7-344B-DF4C-843D-FC1A2D57F7C6}"/>
    <dgm:cxn modelId="{26EA219A-3935-D344-AE48-BC54132289E5}" type="presParOf" srcId="{CF9BB281-3963-4648-BAAB-4C785A07DC2D}" destId="{C0D514F8-2AC2-0748-8752-E0D0A66888DB}" srcOrd="0" destOrd="0" presId="urn:microsoft.com/office/officeart/2008/layout/PictureStrips"/>
    <dgm:cxn modelId="{4B285263-5CFE-7045-90B3-6B2718230067}" type="presParOf" srcId="{C0D514F8-2AC2-0748-8752-E0D0A66888DB}" destId="{25E90415-E608-DA4D-872B-3CC068CF3DA8}" srcOrd="0" destOrd="0" presId="urn:microsoft.com/office/officeart/2008/layout/PictureStrips"/>
    <dgm:cxn modelId="{A9DC0652-1352-D247-B43F-B3A7283BB046}" type="presParOf" srcId="{C0D514F8-2AC2-0748-8752-E0D0A66888DB}" destId="{6257458D-A64A-8442-8351-F4475A61AA8A}" srcOrd="1" destOrd="0" presId="urn:microsoft.com/office/officeart/2008/layout/PictureStrips"/>
    <dgm:cxn modelId="{7C6B5FC7-8720-BE41-B535-4497509D142E}" type="presParOf" srcId="{CF9BB281-3963-4648-BAAB-4C785A07DC2D}" destId="{C32F9944-122A-CF49-9FE1-C582FFAADB94}" srcOrd="1" destOrd="0" presId="urn:microsoft.com/office/officeart/2008/layout/PictureStrips"/>
    <dgm:cxn modelId="{61FCA7A8-C998-9849-A2EC-67338F64B747}" type="presParOf" srcId="{CF9BB281-3963-4648-BAAB-4C785A07DC2D}" destId="{EABC2B8F-AE9F-B847-BC34-F85B9DAF003C}" srcOrd="2" destOrd="0" presId="urn:microsoft.com/office/officeart/2008/layout/PictureStrips"/>
    <dgm:cxn modelId="{3264F2CE-A9A4-BD4C-967C-299339E6BD42}" type="presParOf" srcId="{EABC2B8F-AE9F-B847-BC34-F85B9DAF003C}" destId="{4E5034FB-0A4A-5642-A10D-56F3B8DACF9B}" srcOrd="0" destOrd="0" presId="urn:microsoft.com/office/officeart/2008/layout/PictureStrips"/>
    <dgm:cxn modelId="{37D58862-D556-F149-B27C-D502310CF692}" type="presParOf" srcId="{EABC2B8F-AE9F-B847-BC34-F85B9DAF003C}" destId="{3424B71F-D2AE-DA45-8B04-6E3CC20C7FF0}" srcOrd="1" destOrd="0" presId="urn:microsoft.com/office/officeart/2008/layout/PictureStrips"/>
    <dgm:cxn modelId="{0EAF386E-8F97-7441-8052-BAE82DDDC0BC}" type="presParOf" srcId="{CF9BB281-3963-4648-BAAB-4C785A07DC2D}" destId="{68D35AF2-B891-E74E-B998-B0C7787970F3}" srcOrd="3" destOrd="0" presId="urn:microsoft.com/office/officeart/2008/layout/PictureStrips"/>
    <dgm:cxn modelId="{D8B56495-99FE-3F4B-A38F-744C4C677B2F}" type="presParOf" srcId="{CF9BB281-3963-4648-BAAB-4C785A07DC2D}" destId="{CE34E50A-0AF2-2542-8347-6F2833DCC33D}" srcOrd="4" destOrd="0" presId="urn:microsoft.com/office/officeart/2008/layout/PictureStrips"/>
    <dgm:cxn modelId="{A92DE28A-9EAA-6C46-A0E1-1B2366A73678}" type="presParOf" srcId="{CE34E50A-0AF2-2542-8347-6F2833DCC33D}" destId="{816019DB-6845-2A4D-AC66-DD4C845C0178}" srcOrd="0" destOrd="0" presId="urn:microsoft.com/office/officeart/2008/layout/PictureStrips"/>
    <dgm:cxn modelId="{A6F4EA8B-EEDD-A84F-8A43-6963A9D35B74}" type="presParOf" srcId="{CE34E50A-0AF2-2542-8347-6F2833DCC33D}" destId="{655DBF5C-DD0B-FD4A-B217-8EEF572559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4E5102-7C73-5249-A9BE-5C5324C92C42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B2EAF4-9B31-F64D-9943-3BB857F0FAE5}">
      <dgm:prSet phldrT="[Текст]"/>
      <dgm:spPr/>
      <dgm:t>
        <a:bodyPr/>
        <a:lstStyle/>
        <a:p>
          <a:r>
            <a:rPr lang="ru-RU" dirty="0" smtClean="0"/>
            <a:t>При реализации образовательной̆ программы дошкольного образования в различных организационных моделях и формах РППС должна обеспечивать: </a:t>
          </a:r>
          <a:endParaRPr lang="ru-RU" dirty="0"/>
        </a:p>
      </dgm:t>
    </dgm:pt>
    <dgm:pt modelId="{51A7328E-B8BF-D044-A38B-2FCE4C690594}" type="parTrans" cxnId="{75924CF8-BF5F-BC4A-8496-25F2DDD6FD64}">
      <dgm:prSet/>
      <dgm:spPr/>
      <dgm:t>
        <a:bodyPr/>
        <a:lstStyle/>
        <a:p>
          <a:endParaRPr lang="ru-RU"/>
        </a:p>
      </dgm:t>
    </dgm:pt>
    <dgm:pt modelId="{FC465B03-83F7-C041-8AD8-4AF5AFEE945E}" type="sibTrans" cxnId="{75924CF8-BF5F-BC4A-8496-25F2DDD6FD64}">
      <dgm:prSet/>
      <dgm:spPr/>
      <dgm:t>
        <a:bodyPr/>
        <a:lstStyle/>
        <a:p>
          <a:endParaRPr lang="ru-RU"/>
        </a:p>
      </dgm:t>
    </dgm:pt>
    <dgm:pt modelId="{BD740628-FE25-9347-86D3-75742678000A}">
      <dgm:prSet custT="1"/>
      <dgm:spPr/>
      <dgm:t>
        <a:bodyPr/>
        <a:lstStyle/>
        <a:p>
          <a:r>
            <a:rPr lang="ru-RU" sz="1800" dirty="0" smtClean="0"/>
            <a:t>возможность использования различных игрушек, оборудования и прочих материалов в разных видах </a:t>
          </a:r>
          <a:r>
            <a:rPr lang="ru-RU" sz="1800" dirty="0" err="1" smtClean="0"/>
            <a:t>детскои</a:t>
          </a:r>
          <a:r>
            <a:rPr lang="ru-RU" sz="1800" dirty="0" smtClean="0"/>
            <a:t>̆ активности; </a:t>
          </a:r>
          <a:endParaRPr lang="ru-RU" sz="1800" b="1" dirty="0"/>
        </a:p>
      </dgm:t>
    </dgm:pt>
    <dgm:pt modelId="{63B35311-9123-DF47-A67A-25E435D51073}" type="sibTrans" cxnId="{1084957D-8FDA-9D4B-AE35-1A00B5BD11A4}">
      <dgm:prSet/>
      <dgm:spPr/>
      <dgm:t>
        <a:bodyPr/>
        <a:lstStyle/>
        <a:p>
          <a:endParaRPr lang="ru-RU"/>
        </a:p>
      </dgm:t>
    </dgm:pt>
    <dgm:pt modelId="{B5E20132-9E3B-AD45-89DD-8CC85FC3AB27}" type="parTrans" cxnId="{1084957D-8FDA-9D4B-AE35-1A00B5BD11A4}">
      <dgm:prSet/>
      <dgm:spPr/>
      <dgm:t>
        <a:bodyPr/>
        <a:lstStyle/>
        <a:p>
          <a:endParaRPr lang="ru-RU"/>
        </a:p>
      </dgm:t>
    </dgm:pt>
    <dgm:pt modelId="{8EF4B290-E363-3740-91FE-4EC41F1F5E21}">
      <dgm:prSet custT="1"/>
      <dgm:spPr/>
      <dgm:t>
        <a:bodyPr/>
        <a:lstStyle/>
        <a:p>
          <a:r>
            <a:rPr lang="ru-RU" sz="1800" dirty="0" smtClean="0"/>
            <a:t>вариативное использование различных пространств (помещений) и материалов (игрушек, оборудования и пр.) для стимулирования развития </a:t>
          </a:r>
          <a:r>
            <a:rPr lang="ru-RU" sz="1800" dirty="0" err="1" smtClean="0"/>
            <a:t>детеи</a:t>
          </a:r>
          <a:r>
            <a:rPr lang="ru-RU" sz="1800" dirty="0" smtClean="0"/>
            <a:t>̆;</a:t>
          </a:r>
          <a:endParaRPr lang="ru-RU" sz="1800" b="1" dirty="0"/>
        </a:p>
      </dgm:t>
    </dgm:pt>
    <dgm:pt modelId="{2DE8EFF2-D76C-A447-8230-FC090F5BB508}" type="parTrans" cxnId="{631E6D2F-2F5A-B64B-8FFE-7F6C920A737E}">
      <dgm:prSet/>
      <dgm:spPr/>
      <dgm:t>
        <a:bodyPr/>
        <a:lstStyle/>
        <a:p>
          <a:endParaRPr lang="ru-RU"/>
        </a:p>
      </dgm:t>
    </dgm:pt>
    <dgm:pt modelId="{6136FFF4-E7D4-DC43-918B-4694A6A0DB93}" type="sibTrans" cxnId="{631E6D2F-2F5A-B64B-8FFE-7F6C920A737E}">
      <dgm:prSet/>
      <dgm:spPr/>
      <dgm:t>
        <a:bodyPr/>
        <a:lstStyle/>
        <a:p>
          <a:endParaRPr lang="ru-RU"/>
        </a:p>
      </dgm:t>
    </dgm:pt>
    <dgm:pt modelId="{5D3AE82A-DC8D-FB4A-BC09-1F7A77CEFEB1}">
      <dgm:prSet custT="1"/>
      <dgm:spPr/>
      <dgm:t>
        <a:bodyPr/>
        <a:lstStyle/>
        <a:p>
          <a:r>
            <a:rPr lang="ru-RU" sz="1800" dirty="0" smtClean="0"/>
            <a:t> наличие свободного доступа </a:t>
          </a:r>
          <a:r>
            <a:rPr lang="ru-RU" sz="1800" dirty="0" err="1" smtClean="0"/>
            <a:t>детеи</a:t>
          </a:r>
          <a:r>
            <a:rPr lang="ru-RU" sz="1800" dirty="0" smtClean="0"/>
            <a:t>̆ (в том числе с ограниченными возможностями физического здоровья и </a:t>
          </a:r>
          <a:r>
            <a:rPr lang="ru-RU" sz="1800" dirty="0" err="1" smtClean="0"/>
            <a:t>детеи</a:t>
          </a:r>
          <a:r>
            <a:rPr lang="ru-RU" sz="1800" dirty="0" smtClean="0"/>
            <a:t>̆-инвалидов) непосредственно в организованном пространстве к игрушкам, материалам, пособиям и техническим средствам среды. </a:t>
          </a:r>
          <a:endParaRPr lang="ru-RU" sz="1800" b="1" dirty="0"/>
        </a:p>
      </dgm:t>
    </dgm:pt>
    <dgm:pt modelId="{0D58FEC8-7E9E-764F-A4A9-7154B6DC0B2F}" type="parTrans" cxnId="{5EB643FE-366F-EE43-A1B7-F8367D087271}">
      <dgm:prSet/>
      <dgm:spPr/>
      <dgm:t>
        <a:bodyPr/>
        <a:lstStyle/>
        <a:p>
          <a:endParaRPr lang="ru-RU"/>
        </a:p>
      </dgm:t>
    </dgm:pt>
    <dgm:pt modelId="{C312023E-A536-2D40-9268-44E8A9097604}" type="sibTrans" cxnId="{5EB643FE-366F-EE43-A1B7-F8367D087271}">
      <dgm:prSet/>
      <dgm:spPr/>
      <dgm:t>
        <a:bodyPr/>
        <a:lstStyle/>
        <a:p>
          <a:endParaRPr lang="ru-RU"/>
        </a:p>
      </dgm:t>
    </dgm:pt>
    <dgm:pt modelId="{A8DCF7BA-7497-9A43-BDA1-B3C583203889}">
      <dgm:prSet custT="1"/>
      <dgm:spPr/>
      <dgm:t>
        <a:bodyPr/>
        <a:lstStyle/>
        <a:p>
          <a:r>
            <a:rPr lang="ru-RU" sz="1800" dirty="0" smtClean="0"/>
            <a:t>соответствие всех компонентов РППС требованиям безопасности и надежно- </a:t>
          </a:r>
          <a:r>
            <a:rPr lang="ru-RU" sz="1800" dirty="0" err="1" smtClean="0"/>
            <a:t>сти</a:t>
          </a:r>
          <a:r>
            <a:rPr lang="ru-RU" sz="1800" dirty="0" smtClean="0"/>
            <a:t> при использовании согласно </a:t>
          </a:r>
          <a:r>
            <a:rPr lang="ru-RU" sz="1800" dirty="0" err="1" smtClean="0"/>
            <a:t>действующим</a:t>
          </a:r>
          <a:r>
            <a:rPr lang="ru-RU" sz="1800" dirty="0" smtClean="0"/>
            <a:t> СанПиН </a:t>
          </a:r>
          <a:endParaRPr lang="ru-RU" sz="1800" dirty="0"/>
        </a:p>
      </dgm:t>
    </dgm:pt>
    <dgm:pt modelId="{61C36481-24F9-0C43-B694-EEBD2140D539}" type="parTrans" cxnId="{4E14A23B-58CB-F74B-9504-2B3E86AA840F}">
      <dgm:prSet/>
      <dgm:spPr/>
      <dgm:t>
        <a:bodyPr/>
        <a:lstStyle/>
        <a:p>
          <a:endParaRPr lang="ru-RU"/>
        </a:p>
      </dgm:t>
    </dgm:pt>
    <dgm:pt modelId="{24D0421D-F856-AB4C-A0BF-B2E62736C2E6}" type="sibTrans" cxnId="{4E14A23B-58CB-F74B-9504-2B3E86AA840F}">
      <dgm:prSet/>
      <dgm:spPr/>
      <dgm:t>
        <a:bodyPr/>
        <a:lstStyle/>
        <a:p>
          <a:endParaRPr lang="ru-RU"/>
        </a:p>
      </dgm:t>
    </dgm:pt>
    <dgm:pt modelId="{A1E72103-70F2-FE48-9460-B4041DA5FD4C}" type="pres">
      <dgm:prSet presAssocID="{E84E5102-7C73-5249-A9BE-5C5324C92C4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8CE28-2C3B-E34C-BFE6-4D28CFD04AEB}" type="pres">
      <dgm:prSet presAssocID="{2FB2EAF4-9B31-F64D-9943-3BB857F0FAE5}" presName="root1" presStyleCnt="0"/>
      <dgm:spPr/>
    </dgm:pt>
    <dgm:pt modelId="{8136D1E6-52FA-ED40-AF09-5B961E5A5752}" type="pres">
      <dgm:prSet presAssocID="{2FB2EAF4-9B31-F64D-9943-3BB857F0FAE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6811C4-72AD-134C-B64B-B65ED1983929}" type="pres">
      <dgm:prSet presAssocID="{2FB2EAF4-9B31-F64D-9943-3BB857F0FAE5}" presName="level2hierChild" presStyleCnt="0"/>
      <dgm:spPr/>
    </dgm:pt>
    <dgm:pt modelId="{DB54DB3F-3C3E-D24E-A574-89757C877D12}" type="pres">
      <dgm:prSet presAssocID="{B5E20132-9E3B-AD45-89DD-8CC85FC3AB27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62C8440-F68C-C840-8420-5D917359995E}" type="pres">
      <dgm:prSet presAssocID="{B5E20132-9E3B-AD45-89DD-8CC85FC3AB27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FF84E76-096D-8D4E-B867-FF6D38347B7B}" type="pres">
      <dgm:prSet presAssocID="{BD740628-FE25-9347-86D3-75742678000A}" presName="root2" presStyleCnt="0"/>
      <dgm:spPr/>
    </dgm:pt>
    <dgm:pt modelId="{C085D778-323A-0E4D-9902-5D4C5C191590}" type="pres">
      <dgm:prSet presAssocID="{BD740628-FE25-9347-86D3-75742678000A}" presName="LevelTwoTextNode" presStyleLbl="node2" presStyleIdx="0" presStyleCnt="4" custScaleX="188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13E418-75D2-544C-9C37-D0A67D1E53F7}" type="pres">
      <dgm:prSet presAssocID="{BD740628-FE25-9347-86D3-75742678000A}" presName="level3hierChild" presStyleCnt="0"/>
      <dgm:spPr/>
    </dgm:pt>
    <dgm:pt modelId="{2ED0825A-F930-9B48-AC26-AFAD7AE86CBB}" type="pres">
      <dgm:prSet presAssocID="{2DE8EFF2-D76C-A447-8230-FC090F5BB50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89CCAD9D-1426-B444-A5E3-A50931A4385A}" type="pres">
      <dgm:prSet presAssocID="{2DE8EFF2-D76C-A447-8230-FC090F5BB50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DF4AB62B-B874-2142-9ACA-2B7433FDEC20}" type="pres">
      <dgm:prSet presAssocID="{8EF4B290-E363-3740-91FE-4EC41F1F5E21}" presName="root2" presStyleCnt="0"/>
      <dgm:spPr/>
    </dgm:pt>
    <dgm:pt modelId="{6CC74727-3BC3-6C41-9753-1FF90497FE34}" type="pres">
      <dgm:prSet presAssocID="{8EF4B290-E363-3740-91FE-4EC41F1F5E21}" presName="LevelTwoTextNode" presStyleLbl="node2" presStyleIdx="1" presStyleCnt="4" custScaleX="1868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4BA825-3831-2342-9F3A-7C30DB1A57D1}" type="pres">
      <dgm:prSet presAssocID="{8EF4B290-E363-3740-91FE-4EC41F1F5E21}" presName="level3hierChild" presStyleCnt="0"/>
      <dgm:spPr/>
    </dgm:pt>
    <dgm:pt modelId="{1D178519-BFDF-634A-8B7C-A1B43F6718DF}" type="pres">
      <dgm:prSet presAssocID="{0D58FEC8-7E9E-764F-A4A9-7154B6DC0B2F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27194814-D423-C547-8010-4C5CD10E7D27}" type="pres">
      <dgm:prSet presAssocID="{0D58FEC8-7E9E-764F-A4A9-7154B6DC0B2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40DE9BD-B7A9-9344-AAD6-159327F64B9B}" type="pres">
      <dgm:prSet presAssocID="{5D3AE82A-DC8D-FB4A-BC09-1F7A77CEFEB1}" presName="root2" presStyleCnt="0"/>
      <dgm:spPr/>
    </dgm:pt>
    <dgm:pt modelId="{FEC1071D-D5C1-0042-8A28-198262206EBD}" type="pres">
      <dgm:prSet presAssocID="{5D3AE82A-DC8D-FB4A-BC09-1F7A77CEFEB1}" presName="LevelTwoTextNode" presStyleLbl="node2" presStyleIdx="2" presStyleCnt="4" custScaleX="1896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350BA2-4FC6-D748-B36B-045A8D72F603}" type="pres">
      <dgm:prSet presAssocID="{5D3AE82A-DC8D-FB4A-BC09-1F7A77CEFEB1}" presName="level3hierChild" presStyleCnt="0"/>
      <dgm:spPr/>
    </dgm:pt>
    <dgm:pt modelId="{A5E040E7-CBA6-5242-912D-B83999685705}" type="pres">
      <dgm:prSet presAssocID="{61C36481-24F9-0C43-B694-EEBD2140D539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0C7C87A2-1F68-CA47-A5A6-D9BAF9D48670}" type="pres">
      <dgm:prSet presAssocID="{61C36481-24F9-0C43-B694-EEBD2140D539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EC02F86-101D-864F-A10B-4A58190DF590}" type="pres">
      <dgm:prSet presAssocID="{A8DCF7BA-7497-9A43-BDA1-B3C583203889}" presName="root2" presStyleCnt="0"/>
      <dgm:spPr/>
    </dgm:pt>
    <dgm:pt modelId="{3F1EC46A-91C6-C540-B514-9FE9EF2F78E0}" type="pres">
      <dgm:prSet presAssocID="{A8DCF7BA-7497-9A43-BDA1-B3C583203889}" presName="LevelTwoTextNode" presStyleLbl="node2" presStyleIdx="3" presStyleCnt="4" custScaleX="193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5C1404-5E9E-2C44-AE85-905602CC0A7D}" type="pres">
      <dgm:prSet presAssocID="{A8DCF7BA-7497-9A43-BDA1-B3C583203889}" presName="level3hierChild" presStyleCnt="0"/>
      <dgm:spPr/>
    </dgm:pt>
  </dgm:ptLst>
  <dgm:cxnLst>
    <dgm:cxn modelId="{404CE14D-51FA-A741-B9EE-08A32F49B87A}" type="presOf" srcId="{5D3AE82A-DC8D-FB4A-BC09-1F7A77CEFEB1}" destId="{FEC1071D-D5C1-0042-8A28-198262206EBD}" srcOrd="0" destOrd="0" presId="urn:microsoft.com/office/officeart/2008/layout/HorizontalMultiLevelHierarchy"/>
    <dgm:cxn modelId="{5EB643FE-366F-EE43-A1B7-F8367D087271}" srcId="{2FB2EAF4-9B31-F64D-9943-3BB857F0FAE5}" destId="{5D3AE82A-DC8D-FB4A-BC09-1F7A77CEFEB1}" srcOrd="2" destOrd="0" parTransId="{0D58FEC8-7E9E-764F-A4A9-7154B6DC0B2F}" sibTransId="{C312023E-A536-2D40-9268-44E8A9097604}"/>
    <dgm:cxn modelId="{4E14A23B-58CB-F74B-9504-2B3E86AA840F}" srcId="{2FB2EAF4-9B31-F64D-9943-3BB857F0FAE5}" destId="{A8DCF7BA-7497-9A43-BDA1-B3C583203889}" srcOrd="3" destOrd="0" parTransId="{61C36481-24F9-0C43-B694-EEBD2140D539}" sibTransId="{24D0421D-F856-AB4C-A0BF-B2E62736C2E6}"/>
    <dgm:cxn modelId="{B286202D-2DEA-A540-B44F-ECB3BF03277C}" type="presOf" srcId="{A8DCF7BA-7497-9A43-BDA1-B3C583203889}" destId="{3F1EC46A-91C6-C540-B514-9FE9EF2F78E0}" srcOrd="0" destOrd="0" presId="urn:microsoft.com/office/officeart/2008/layout/HorizontalMultiLevelHierarchy"/>
    <dgm:cxn modelId="{45E7E391-0213-864C-BF11-AFD02E6AE653}" type="presOf" srcId="{0D58FEC8-7E9E-764F-A4A9-7154B6DC0B2F}" destId="{27194814-D423-C547-8010-4C5CD10E7D27}" srcOrd="1" destOrd="0" presId="urn:microsoft.com/office/officeart/2008/layout/HorizontalMultiLevelHierarchy"/>
    <dgm:cxn modelId="{79C86C4D-EFE0-2543-89B9-CA6579E405DB}" type="presOf" srcId="{0D58FEC8-7E9E-764F-A4A9-7154B6DC0B2F}" destId="{1D178519-BFDF-634A-8B7C-A1B43F6718DF}" srcOrd="0" destOrd="0" presId="urn:microsoft.com/office/officeart/2008/layout/HorizontalMultiLevelHierarchy"/>
    <dgm:cxn modelId="{75924CF8-BF5F-BC4A-8496-25F2DDD6FD64}" srcId="{E84E5102-7C73-5249-A9BE-5C5324C92C42}" destId="{2FB2EAF4-9B31-F64D-9943-3BB857F0FAE5}" srcOrd="0" destOrd="0" parTransId="{51A7328E-B8BF-D044-A38B-2FCE4C690594}" sibTransId="{FC465B03-83F7-C041-8AD8-4AF5AFEE945E}"/>
    <dgm:cxn modelId="{AB005CAD-E17B-1F49-9ACE-B529B20EF740}" type="presOf" srcId="{2DE8EFF2-D76C-A447-8230-FC090F5BB508}" destId="{89CCAD9D-1426-B444-A5E3-A50931A4385A}" srcOrd="1" destOrd="0" presId="urn:microsoft.com/office/officeart/2008/layout/HorizontalMultiLevelHierarchy"/>
    <dgm:cxn modelId="{304230CC-DD83-4B40-BEBB-93CC7D2AEFE4}" type="presOf" srcId="{E84E5102-7C73-5249-A9BE-5C5324C92C42}" destId="{A1E72103-70F2-FE48-9460-B4041DA5FD4C}" srcOrd="0" destOrd="0" presId="urn:microsoft.com/office/officeart/2008/layout/HorizontalMultiLevelHierarchy"/>
    <dgm:cxn modelId="{63B83395-170E-7C4F-AD29-189B68D067B0}" type="presOf" srcId="{61C36481-24F9-0C43-B694-EEBD2140D539}" destId="{0C7C87A2-1F68-CA47-A5A6-D9BAF9D48670}" srcOrd="1" destOrd="0" presId="urn:microsoft.com/office/officeart/2008/layout/HorizontalMultiLevelHierarchy"/>
    <dgm:cxn modelId="{B7D43F45-1CB8-A24D-B076-9C9CB8685200}" type="presOf" srcId="{2FB2EAF4-9B31-F64D-9943-3BB857F0FAE5}" destId="{8136D1E6-52FA-ED40-AF09-5B961E5A5752}" srcOrd="0" destOrd="0" presId="urn:microsoft.com/office/officeart/2008/layout/HorizontalMultiLevelHierarchy"/>
    <dgm:cxn modelId="{631E6D2F-2F5A-B64B-8FFE-7F6C920A737E}" srcId="{2FB2EAF4-9B31-F64D-9943-3BB857F0FAE5}" destId="{8EF4B290-E363-3740-91FE-4EC41F1F5E21}" srcOrd="1" destOrd="0" parTransId="{2DE8EFF2-D76C-A447-8230-FC090F5BB508}" sibTransId="{6136FFF4-E7D4-DC43-918B-4694A6A0DB93}"/>
    <dgm:cxn modelId="{C821E9FD-1EBA-ED4F-91BC-CFDA311FD0B6}" type="presOf" srcId="{8EF4B290-E363-3740-91FE-4EC41F1F5E21}" destId="{6CC74727-3BC3-6C41-9753-1FF90497FE34}" srcOrd="0" destOrd="0" presId="urn:microsoft.com/office/officeart/2008/layout/HorizontalMultiLevelHierarchy"/>
    <dgm:cxn modelId="{CB9A1C25-B62C-5447-A621-AC60B7BF7FB1}" type="presOf" srcId="{2DE8EFF2-D76C-A447-8230-FC090F5BB508}" destId="{2ED0825A-F930-9B48-AC26-AFAD7AE86CBB}" srcOrd="0" destOrd="0" presId="urn:microsoft.com/office/officeart/2008/layout/HorizontalMultiLevelHierarchy"/>
    <dgm:cxn modelId="{056D05E4-D759-DC40-886F-970FAA4E2BC7}" type="presOf" srcId="{BD740628-FE25-9347-86D3-75742678000A}" destId="{C085D778-323A-0E4D-9902-5D4C5C191590}" srcOrd="0" destOrd="0" presId="urn:microsoft.com/office/officeart/2008/layout/HorizontalMultiLevelHierarchy"/>
    <dgm:cxn modelId="{1084957D-8FDA-9D4B-AE35-1A00B5BD11A4}" srcId="{2FB2EAF4-9B31-F64D-9943-3BB857F0FAE5}" destId="{BD740628-FE25-9347-86D3-75742678000A}" srcOrd="0" destOrd="0" parTransId="{B5E20132-9E3B-AD45-89DD-8CC85FC3AB27}" sibTransId="{63B35311-9123-DF47-A67A-25E435D51073}"/>
    <dgm:cxn modelId="{99D877D3-E6C2-4640-BB49-BB8E8AF19A34}" type="presOf" srcId="{B5E20132-9E3B-AD45-89DD-8CC85FC3AB27}" destId="{D62C8440-F68C-C840-8420-5D917359995E}" srcOrd="1" destOrd="0" presId="urn:microsoft.com/office/officeart/2008/layout/HorizontalMultiLevelHierarchy"/>
    <dgm:cxn modelId="{02DDE67C-C1A4-6640-8942-E16F1BE3EDA7}" type="presOf" srcId="{B5E20132-9E3B-AD45-89DD-8CC85FC3AB27}" destId="{DB54DB3F-3C3E-D24E-A574-89757C877D12}" srcOrd="0" destOrd="0" presId="urn:microsoft.com/office/officeart/2008/layout/HorizontalMultiLevelHierarchy"/>
    <dgm:cxn modelId="{8C260844-7480-1B42-A071-BC235D18E4C2}" type="presOf" srcId="{61C36481-24F9-0C43-B694-EEBD2140D539}" destId="{A5E040E7-CBA6-5242-912D-B83999685705}" srcOrd="0" destOrd="0" presId="urn:microsoft.com/office/officeart/2008/layout/HorizontalMultiLevelHierarchy"/>
    <dgm:cxn modelId="{A2FEBBD4-D0F5-5545-84F1-29219FAB7E17}" type="presParOf" srcId="{A1E72103-70F2-FE48-9460-B4041DA5FD4C}" destId="{7E08CE28-2C3B-E34C-BFE6-4D28CFD04AEB}" srcOrd="0" destOrd="0" presId="urn:microsoft.com/office/officeart/2008/layout/HorizontalMultiLevelHierarchy"/>
    <dgm:cxn modelId="{40C684CD-1562-6046-ADA4-1926492A869A}" type="presParOf" srcId="{7E08CE28-2C3B-E34C-BFE6-4D28CFD04AEB}" destId="{8136D1E6-52FA-ED40-AF09-5B961E5A5752}" srcOrd="0" destOrd="0" presId="urn:microsoft.com/office/officeart/2008/layout/HorizontalMultiLevelHierarchy"/>
    <dgm:cxn modelId="{AA0CDA6B-1FA5-AF46-B378-0DBF067C5BAB}" type="presParOf" srcId="{7E08CE28-2C3B-E34C-BFE6-4D28CFD04AEB}" destId="{B26811C4-72AD-134C-B64B-B65ED1983929}" srcOrd="1" destOrd="0" presId="urn:microsoft.com/office/officeart/2008/layout/HorizontalMultiLevelHierarchy"/>
    <dgm:cxn modelId="{78D9C8C6-0CF5-F340-888A-2FB2C191EA94}" type="presParOf" srcId="{B26811C4-72AD-134C-B64B-B65ED1983929}" destId="{DB54DB3F-3C3E-D24E-A574-89757C877D12}" srcOrd="0" destOrd="0" presId="urn:microsoft.com/office/officeart/2008/layout/HorizontalMultiLevelHierarchy"/>
    <dgm:cxn modelId="{CC8E2F5C-B498-E642-85A9-29E959951213}" type="presParOf" srcId="{DB54DB3F-3C3E-D24E-A574-89757C877D12}" destId="{D62C8440-F68C-C840-8420-5D917359995E}" srcOrd="0" destOrd="0" presId="urn:microsoft.com/office/officeart/2008/layout/HorizontalMultiLevelHierarchy"/>
    <dgm:cxn modelId="{13F0E6F1-C6D2-0245-B9DC-35CEEF1A82C7}" type="presParOf" srcId="{B26811C4-72AD-134C-B64B-B65ED1983929}" destId="{AFF84E76-096D-8D4E-B867-FF6D38347B7B}" srcOrd="1" destOrd="0" presId="urn:microsoft.com/office/officeart/2008/layout/HorizontalMultiLevelHierarchy"/>
    <dgm:cxn modelId="{2A91C1AB-4AB3-8F4C-96FD-CC1B41ECE740}" type="presParOf" srcId="{AFF84E76-096D-8D4E-B867-FF6D38347B7B}" destId="{C085D778-323A-0E4D-9902-5D4C5C191590}" srcOrd="0" destOrd="0" presId="urn:microsoft.com/office/officeart/2008/layout/HorizontalMultiLevelHierarchy"/>
    <dgm:cxn modelId="{B3529403-F8BB-824D-805D-B338F4573BA7}" type="presParOf" srcId="{AFF84E76-096D-8D4E-B867-FF6D38347B7B}" destId="{EE13E418-75D2-544C-9C37-D0A67D1E53F7}" srcOrd="1" destOrd="0" presId="urn:microsoft.com/office/officeart/2008/layout/HorizontalMultiLevelHierarchy"/>
    <dgm:cxn modelId="{DD40135D-C905-9E4D-BEC6-911990FAF79E}" type="presParOf" srcId="{B26811C4-72AD-134C-B64B-B65ED1983929}" destId="{2ED0825A-F930-9B48-AC26-AFAD7AE86CBB}" srcOrd="2" destOrd="0" presId="urn:microsoft.com/office/officeart/2008/layout/HorizontalMultiLevelHierarchy"/>
    <dgm:cxn modelId="{AA608DEC-7513-5B49-98E8-1F6F1ECD8BB4}" type="presParOf" srcId="{2ED0825A-F930-9B48-AC26-AFAD7AE86CBB}" destId="{89CCAD9D-1426-B444-A5E3-A50931A4385A}" srcOrd="0" destOrd="0" presId="urn:microsoft.com/office/officeart/2008/layout/HorizontalMultiLevelHierarchy"/>
    <dgm:cxn modelId="{82BA00BF-C178-AA42-8A67-2B1612B20710}" type="presParOf" srcId="{B26811C4-72AD-134C-B64B-B65ED1983929}" destId="{DF4AB62B-B874-2142-9ACA-2B7433FDEC20}" srcOrd="3" destOrd="0" presId="urn:microsoft.com/office/officeart/2008/layout/HorizontalMultiLevelHierarchy"/>
    <dgm:cxn modelId="{A1B57803-8CCA-0845-85D7-923A1849910F}" type="presParOf" srcId="{DF4AB62B-B874-2142-9ACA-2B7433FDEC20}" destId="{6CC74727-3BC3-6C41-9753-1FF90497FE34}" srcOrd="0" destOrd="0" presId="urn:microsoft.com/office/officeart/2008/layout/HorizontalMultiLevelHierarchy"/>
    <dgm:cxn modelId="{F810FDC5-F539-044D-8CAD-F7A00F55E360}" type="presParOf" srcId="{DF4AB62B-B874-2142-9ACA-2B7433FDEC20}" destId="{3F4BA825-3831-2342-9F3A-7C30DB1A57D1}" srcOrd="1" destOrd="0" presId="urn:microsoft.com/office/officeart/2008/layout/HorizontalMultiLevelHierarchy"/>
    <dgm:cxn modelId="{356E7D7C-1DCA-D041-88CF-0199AC0853E8}" type="presParOf" srcId="{B26811C4-72AD-134C-B64B-B65ED1983929}" destId="{1D178519-BFDF-634A-8B7C-A1B43F6718DF}" srcOrd="4" destOrd="0" presId="urn:microsoft.com/office/officeart/2008/layout/HorizontalMultiLevelHierarchy"/>
    <dgm:cxn modelId="{9FC73442-07C6-9E46-ACAA-A5BE6563626C}" type="presParOf" srcId="{1D178519-BFDF-634A-8B7C-A1B43F6718DF}" destId="{27194814-D423-C547-8010-4C5CD10E7D27}" srcOrd="0" destOrd="0" presId="urn:microsoft.com/office/officeart/2008/layout/HorizontalMultiLevelHierarchy"/>
    <dgm:cxn modelId="{4836AE01-7D7B-8546-B1AB-08A7107E8EC5}" type="presParOf" srcId="{B26811C4-72AD-134C-B64B-B65ED1983929}" destId="{340DE9BD-B7A9-9344-AAD6-159327F64B9B}" srcOrd="5" destOrd="0" presId="urn:microsoft.com/office/officeart/2008/layout/HorizontalMultiLevelHierarchy"/>
    <dgm:cxn modelId="{BEE3062C-F8A2-8141-892C-8131947509FF}" type="presParOf" srcId="{340DE9BD-B7A9-9344-AAD6-159327F64B9B}" destId="{FEC1071D-D5C1-0042-8A28-198262206EBD}" srcOrd="0" destOrd="0" presId="urn:microsoft.com/office/officeart/2008/layout/HorizontalMultiLevelHierarchy"/>
    <dgm:cxn modelId="{3519DC0C-9026-B249-90DA-A764D727ECB8}" type="presParOf" srcId="{340DE9BD-B7A9-9344-AAD6-159327F64B9B}" destId="{4B350BA2-4FC6-D748-B36B-045A8D72F603}" srcOrd="1" destOrd="0" presId="urn:microsoft.com/office/officeart/2008/layout/HorizontalMultiLevelHierarchy"/>
    <dgm:cxn modelId="{60C22E38-5E6B-434E-8BA1-5DA7186CF052}" type="presParOf" srcId="{B26811C4-72AD-134C-B64B-B65ED1983929}" destId="{A5E040E7-CBA6-5242-912D-B83999685705}" srcOrd="6" destOrd="0" presId="urn:microsoft.com/office/officeart/2008/layout/HorizontalMultiLevelHierarchy"/>
    <dgm:cxn modelId="{136E4079-B191-0C43-91B3-2FB6A072EBB3}" type="presParOf" srcId="{A5E040E7-CBA6-5242-912D-B83999685705}" destId="{0C7C87A2-1F68-CA47-A5A6-D9BAF9D48670}" srcOrd="0" destOrd="0" presId="urn:microsoft.com/office/officeart/2008/layout/HorizontalMultiLevelHierarchy"/>
    <dgm:cxn modelId="{F3DBC459-0D1C-714E-896F-DA1A5D72C2EF}" type="presParOf" srcId="{B26811C4-72AD-134C-B64B-B65ED1983929}" destId="{FEC02F86-101D-864F-A10B-4A58190DF590}" srcOrd="7" destOrd="0" presId="urn:microsoft.com/office/officeart/2008/layout/HorizontalMultiLevelHierarchy"/>
    <dgm:cxn modelId="{B652EF2D-D470-7A4E-9C54-B23423FC57D0}" type="presParOf" srcId="{FEC02F86-101D-864F-A10B-4A58190DF590}" destId="{3F1EC46A-91C6-C540-B514-9FE9EF2F78E0}" srcOrd="0" destOrd="0" presId="urn:microsoft.com/office/officeart/2008/layout/HorizontalMultiLevelHierarchy"/>
    <dgm:cxn modelId="{1D5BA7C5-A830-6944-8CDB-5A2F72E565DF}" type="presParOf" srcId="{FEC02F86-101D-864F-A10B-4A58190DF590}" destId="{375C1404-5E9E-2C44-AE85-905602CC0A7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90415-E608-DA4D-872B-3CC068CF3DA8}">
      <dsp:nvSpPr>
        <dsp:cNvPr id="0" name=""/>
        <dsp:cNvSpPr/>
      </dsp:nvSpPr>
      <dsp:spPr>
        <a:xfrm>
          <a:off x="220750" y="909460"/>
          <a:ext cx="5168342" cy="21498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966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охрану и укрепление физического и психического здоровья и эмоционального благополучия </a:t>
          </a:r>
          <a:r>
            <a:rPr lang="ru-RU" sz="1400" b="1" kern="1200" dirty="0" err="1" smtClean="0">
              <a:solidFill>
                <a:schemeClr val="accent2">
                  <a:lumMod val="50000"/>
                </a:schemeClr>
              </a:solidFill>
            </a:rPr>
            <a:t>детеи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̆, а также проявление уважения к их человеческому достоинству к их чувствам и потребностям, формировать и поддерживать положительную самооценку, в том числе и при </a:t>
          </a:r>
          <a:r>
            <a:rPr lang="ru-RU" sz="1400" b="1" kern="1200" dirty="0" err="1" smtClean="0">
              <a:solidFill>
                <a:schemeClr val="accent2">
                  <a:lumMod val="50000"/>
                </a:schemeClr>
              </a:solidFill>
            </a:rPr>
            <a:t>взаимодействии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400" b="1" kern="1200" dirty="0" err="1" smtClean="0">
              <a:solidFill>
                <a:schemeClr val="accent2">
                  <a:lumMod val="50000"/>
                </a:schemeClr>
              </a:solidFill>
            </a:rPr>
            <a:t>детеи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̆ друг с другом и в </a:t>
          </a:r>
          <a:r>
            <a:rPr lang="ru-RU" sz="1400" b="1" kern="1200" dirty="0" err="1" smtClean="0">
              <a:solidFill>
                <a:schemeClr val="accent2">
                  <a:lumMod val="50000"/>
                </a:schemeClr>
              </a:solidFill>
            </a:rPr>
            <a:t>коллективнои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̆ работе, уверенность в собственных возможностях и способностях; </a:t>
          </a:r>
          <a:endParaRPr lang="ru-RU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20750" y="909460"/>
        <a:ext cx="5168342" cy="2149804"/>
      </dsp:txXfrm>
    </dsp:sp>
    <dsp:sp modelId="{6257458D-A64A-8442-8351-F4475A61AA8A}">
      <dsp:nvSpPr>
        <dsp:cNvPr id="0" name=""/>
        <dsp:cNvSpPr/>
      </dsp:nvSpPr>
      <dsp:spPr>
        <a:xfrm>
          <a:off x="5402" y="943516"/>
          <a:ext cx="1130574" cy="16958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5034FB-0A4A-5642-A10D-56F3B8DACF9B}">
      <dsp:nvSpPr>
        <dsp:cNvPr id="0" name=""/>
        <dsp:cNvSpPr/>
      </dsp:nvSpPr>
      <dsp:spPr>
        <a:xfrm>
          <a:off x="5896332" y="875575"/>
          <a:ext cx="5168342" cy="22175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966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максимальную реализацию образовательного потенциала пространства ДОО, Группы и </a:t>
          </a:r>
          <a:r>
            <a:rPr lang="ru-RU" sz="1400" b="1" kern="1200" dirty="0" err="1" smtClean="0">
              <a:solidFill>
                <a:schemeClr val="accent2">
                  <a:lumMod val="50000"/>
                </a:schemeClr>
              </a:solidFill>
            </a:rPr>
            <a:t>прилегающеи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̆ территории, </a:t>
          </a:r>
          <a:r>
            <a:rPr lang="ru-RU" sz="1400" b="1" kern="1200" dirty="0" err="1" smtClean="0">
              <a:solidFill>
                <a:schemeClr val="accent2">
                  <a:lumMod val="50000"/>
                </a:schemeClr>
              </a:solidFill>
            </a:rPr>
            <a:t>приспособленнои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̆ для реализации Программы ФГОС, а также материалов, оборудования и инвентаря для развития </a:t>
          </a:r>
          <a:r>
            <a:rPr lang="ru-RU" sz="1400" b="1" kern="1200" dirty="0" err="1" smtClean="0">
              <a:solidFill>
                <a:schemeClr val="accent2">
                  <a:lumMod val="50000"/>
                </a:schemeClr>
              </a:solidFill>
            </a:rPr>
            <a:t>детеи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̆ дошкольного возраста в соответствии с особенностями каждого возрастного этапа, охраны и укрепления их здоровья, учета </a:t>
          </a:r>
          <a:r>
            <a:rPr lang="ru-RU" sz="1400" b="1" kern="1200" dirty="0" err="1" smtClean="0">
              <a:solidFill>
                <a:schemeClr val="accent2">
                  <a:lumMod val="50000"/>
                </a:schemeClr>
              </a:solidFill>
            </a:rPr>
            <a:t>особенностеи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̆ и коррекции недостатков их развития; </a:t>
          </a:r>
          <a:endParaRPr lang="ru-RU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896332" y="875575"/>
        <a:ext cx="5168342" cy="2217574"/>
      </dsp:txXfrm>
    </dsp:sp>
    <dsp:sp modelId="{3424B71F-D2AE-DA45-8B04-6E3CC20C7FF0}">
      <dsp:nvSpPr>
        <dsp:cNvPr id="0" name=""/>
        <dsp:cNvSpPr/>
      </dsp:nvSpPr>
      <dsp:spPr>
        <a:xfrm>
          <a:off x="5680984" y="943516"/>
          <a:ext cx="1130574" cy="16958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6019DB-6845-2A4D-AC66-DD4C845C0178}">
      <dsp:nvSpPr>
        <dsp:cNvPr id="0" name=""/>
        <dsp:cNvSpPr/>
      </dsp:nvSpPr>
      <dsp:spPr>
        <a:xfrm>
          <a:off x="3058541" y="3414005"/>
          <a:ext cx="5168342" cy="1615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966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построение вариативного развивающего образования, ориентированного на возможность свободного выбора детьми материалов, видов активности, участников </a:t>
          </a:r>
          <a:r>
            <a:rPr lang="ru-RU" sz="1400" b="1" kern="1200" dirty="0" err="1" smtClean="0">
              <a:solidFill>
                <a:schemeClr val="accent2">
                  <a:lumMod val="50000"/>
                </a:schemeClr>
              </a:solidFill>
            </a:rPr>
            <a:t>совместнои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̆ деятельности и общения, как с детьми разного возраста, так и со взрослыми, а также свободу в выражении своих чувств и </a:t>
          </a:r>
          <a:r>
            <a:rPr lang="ru-RU" sz="1400" b="1" kern="1200" dirty="0" err="1" smtClean="0">
              <a:solidFill>
                <a:schemeClr val="accent2">
                  <a:lumMod val="50000"/>
                </a:schemeClr>
              </a:solidFill>
            </a:rPr>
            <a:t>мыслеи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̆; </a:t>
          </a:r>
          <a:endParaRPr lang="ru-RU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058541" y="3414005"/>
        <a:ext cx="5168342" cy="1615106"/>
      </dsp:txXfrm>
    </dsp:sp>
    <dsp:sp modelId="{655DBF5C-DD0B-FD4A-B217-8EEF57255979}">
      <dsp:nvSpPr>
        <dsp:cNvPr id="0" name=""/>
        <dsp:cNvSpPr/>
      </dsp:nvSpPr>
      <dsp:spPr>
        <a:xfrm>
          <a:off x="2843193" y="3277989"/>
          <a:ext cx="1130574" cy="16958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90415-E608-DA4D-872B-3CC068CF3DA8}">
      <dsp:nvSpPr>
        <dsp:cNvPr id="0" name=""/>
        <dsp:cNvSpPr/>
      </dsp:nvSpPr>
      <dsp:spPr>
        <a:xfrm>
          <a:off x="220750" y="928914"/>
          <a:ext cx="5168342" cy="21108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966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построение </a:t>
          </a:r>
          <a:r>
            <a:rPr lang="ru-RU" sz="1400" b="1" kern="1200" dirty="0" err="1" smtClean="0">
              <a:solidFill>
                <a:schemeClr val="accent2">
                  <a:lumMod val="50000"/>
                </a:schemeClr>
              </a:solidFill>
            </a:rPr>
            <a:t>образовательнои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̆ деятельности на основе </a:t>
          </a:r>
          <a:r>
            <a:rPr lang="ru-RU" sz="1400" b="1" kern="1200" dirty="0" err="1" smtClean="0">
              <a:solidFill>
                <a:schemeClr val="accent2">
                  <a:lumMod val="50000"/>
                </a:schemeClr>
              </a:solidFill>
            </a:rPr>
            <a:t>взаимодействия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 взрослых с детьми, </a:t>
          </a:r>
          <a:r>
            <a:rPr lang="ru-RU" sz="1400" b="1" kern="1200" dirty="0" err="1" smtClean="0">
              <a:solidFill>
                <a:schemeClr val="accent2">
                  <a:lumMod val="50000"/>
                </a:schemeClr>
              </a:solidFill>
            </a:rPr>
            <a:t>ориентированнои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̆ на интересы и возможности каждого ребенка и учитывающего социальную ситуацию его развития и соответствующих возрастных и индивидуальных </a:t>
          </a:r>
          <a:r>
            <a:rPr lang="ru-RU" sz="1400" b="1" kern="1200" dirty="0" err="1" smtClean="0">
              <a:solidFill>
                <a:schemeClr val="accent2">
                  <a:lumMod val="50000"/>
                </a:schemeClr>
              </a:solidFill>
            </a:rPr>
            <a:t>особенностеи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̆ (недопустимость как искусственного ускорения, так и искусственного замедления развития </a:t>
          </a:r>
          <a:r>
            <a:rPr lang="ru-RU" sz="1400" b="1" kern="1200" dirty="0" err="1" smtClean="0">
              <a:solidFill>
                <a:schemeClr val="accent2">
                  <a:lumMod val="50000"/>
                </a:schemeClr>
              </a:solidFill>
            </a:rPr>
            <a:t>детеи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̆); </a:t>
          </a:r>
          <a:endParaRPr lang="ru-RU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20750" y="928914"/>
        <a:ext cx="5168342" cy="2110896"/>
      </dsp:txXfrm>
    </dsp:sp>
    <dsp:sp modelId="{6257458D-A64A-8442-8351-F4475A61AA8A}">
      <dsp:nvSpPr>
        <dsp:cNvPr id="0" name=""/>
        <dsp:cNvSpPr/>
      </dsp:nvSpPr>
      <dsp:spPr>
        <a:xfrm>
          <a:off x="5402" y="943516"/>
          <a:ext cx="1130574" cy="16958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5034FB-0A4A-5642-A10D-56F3B8DACF9B}">
      <dsp:nvSpPr>
        <dsp:cNvPr id="0" name=""/>
        <dsp:cNvSpPr/>
      </dsp:nvSpPr>
      <dsp:spPr>
        <a:xfrm>
          <a:off x="5896332" y="875575"/>
          <a:ext cx="5168342" cy="22175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966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создание равных условий, максимально способствующих реализации различных образовательных программ для </a:t>
          </a:r>
          <a:r>
            <a:rPr lang="ru-RU" sz="1400" b="1" kern="1200" dirty="0" err="1" smtClean="0">
              <a:solidFill>
                <a:schemeClr val="accent2">
                  <a:lumMod val="50000"/>
                </a:schemeClr>
              </a:solidFill>
            </a:rPr>
            <a:t>детеи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̆, принадлежащих к разным национально-культурным, религиозным общностям и социальным слоям, а также имеющих различные (в том числе ограниченные) возможности здоровья. </a:t>
          </a:r>
          <a:endParaRPr lang="ru-RU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896332" y="875575"/>
        <a:ext cx="5168342" cy="2217574"/>
      </dsp:txXfrm>
    </dsp:sp>
    <dsp:sp modelId="{3424B71F-D2AE-DA45-8B04-6E3CC20C7FF0}">
      <dsp:nvSpPr>
        <dsp:cNvPr id="0" name=""/>
        <dsp:cNvSpPr/>
      </dsp:nvSpPr>
      <dsp:spPr>
        <a:xfrm>
          <a:off x="5680984" y="943516"/>
          <a:ext cx="1130574" cy="16958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6019DB-6845-2A4D-AC66-DD4C845C0178}">
      <dsp:nvSpPr>
        <dsp:cNvPr id="0" name=""/>
        <dsp:cNvSpPr/>
      </dsp:nvSpPr>
      <dsp:spPr>
        <a:xfrm>
          <a:off x="3058541" y="3414005"/>
          <a:ext cx="5168342" cy="1615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966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открытость дошкольного образования и вовлечение </a:t>
          </a:r>
          <a:r>
            <a:rPr lang="ru-RU" sz="1400" b="1" kern="1200" dirty="0" err="1" smtClean="0">
              <a:solidFill>
                <a:schemeClr val="accent2">
                  <a:lumMod val="50000"/>
                </a:schemeClr>
              </a:solidFill>
            </a:rPr>
            <a:t>родителеи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̆ (законных </a:t>
          </a:r>
          <a:r>
            <a:rPr lang="ru-RU" sz="1400" b="1" kern="1200" dirty="0" err="1" smtClean="0">
              <a:solidFill>
                <a:schemeClr val="accent2">
                  <a:lumMod val="50000"/>
                </a:schemeClr>
              </a:solidFill>
            </a:rPr>
            <a:t>представителеи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̆) непосредственно в образовательную деятельность, осуществление их поддержки по вопросам образования </a:t>
          </a:r>
          <a:r>
            <a:rPr lang="ru-RU" sz="1400" b="1" kern="1200" dirty="0" err="1" smtClean="0">
              <a:solidFill>
                <a:schemeClr val="accent2">
                  <a:lumMod val="50000"/>
                </a:schemeClr>
              </a:solidFill>
            </a:rPr>
            <a:t>детеи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̆, воспитания, охране и укреплении их здоровья, а также поддержки образовательных инициатив внутри семьи; </a:t>
          </a:r>
          <a:endParaRPr lang="ru-RU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058541" y="3414005"/>
        <a:ext cx="5168342" cy="1615106"/>
      </dsp:txXfrm>
    </dsp:sp>
    <dsp:sp modelId="{655DBF5C-DD0B-FD4A-B217-8EEF57255979}">
      <dsp:nvSpPr>
        <dsp:cNvPr id="0" name=""/>
        <dsp:cNvSpPr/>
      </dsp:nvSpPr>
      <dsp:spPr>
        <a:xfrm>
          <a:off x="2843193" y="3277989"/>
          <a:ext cx="1130574" cy="16958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040E7-CBA6-5242-912D-B83999685705}">
      <dsp:nvSpPr>
        <dsp:cNvPr id="0" name=""/>
        <dsp:cNvSpPr/>
      </dsp:nvSpPr>
      <dsp:spPr>
        <a:xfrm>
          <a:off x="2756935" y="3429000"/>
          <a:ext cx="853112" cy="2438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556" y="0"/>
              </a:lnTo>
              <a:lnTo>
                <a:pt x="426556" y="2438393"/>
              </a:lnTo>
              <a:lnTo>
                <a:pt x="853112" y="2438393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118908" y="4583613"/>
        <a:ext cx="129166" cy="129166"/>
      </dsp:txXfrm>
    </dsp:sp>
    <dsp:sp modelId="{1D178519-BFDF-634A-8B7C-A1B43F6718DF}">
      <dsp:nvSpPr>
        <dsp:cNvPr id="0" name=""/>
        <dsp:cNvSpPr/>
      </dsp:nvSpPr>
      <dsp:spPr>
        <a:xfrm>
          <a:off x="2756935" y="3429000"/>
          <a:ext cx="853112" cy="812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556" y="0"/>
              </a:lnTo>
              <a:lnTo>
                <a:pt x="426556" y="812797"/>
              </a:lnTo>
              <a:lnTo>
                <a:pt x="853112" y="812797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54033" y="3805940"/>
        <a:ext cx="58916" cy="58916"/>
      </dsp:txXfrm>
    </dsp:sp>
    <dsp:sp modelId="{2ED0825A-F930-9B48-AC26-AFAD7AE86CBB}">
      <dsp:nvSpPr>
        <dsp:cNvPr id="0" name=""/>
        <dsp:cNvSpPr/>
      </dsp:nvSpPr>
      <dsp:spPr>
        <a:xfrm>
          <a:off x="2756935" y="2616202"/>
          <a:ext cx="853112" cy="812797"/>
        </a:xfrm>
        <a:custGeom>
          <a:avLst/>
          <a:gdLst/>
          <a:ahLst/>
          <a:cxnLst/>
          <a:rect l="0" t="0" r="0" b="0"/>
          <a:pathLst>
            <a:path>
              <a:moveTo>
                <a:pt x="0" y="812797"/>
              </a:moveTo>
              <a:lnTo>
                <a:pt x="426556" y="812797"/>
              </a:lnTo>
              <a:lnTo>
                <a:pt x="426556" y="0"/>
              </a:lnTo>
              <a:lnTo>
                <a:pt x="853112" y="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54033" y="2993143"/>
        <a:ext cx="58916" cy="58916"/>
      </dsp:txXfrm>
    </dsp:sp>
    <dsp:sp modelId="{DB54DB3F-3C3E-D24E-A574-89757C877D12}">
      <dsp:nvSpPr>
        <dsp:cNvPr id="0" name=""/>
        <dsp:cNvSpPr/>
      </dsp:nvSpPr>
      <dsp:spPr>
        <a:xfrm>
          <a:off x="2756935" y="990606"/>
          <a:ext cx="853112" cy="2438393"/>
        </a:xfrm>
        <a:custGeom>
          <a:avLst/>
          <a:gdLst/>
          <a:ahLst/>
          <a:cxnLst/>
          <a:rect l="0" t="0" r="0" b="0"/>
          <a:pathLst>
            <a:path>
              <a:moveTo>
                <a:pt x="0" y="2438393"/>
              </a:moveTo>
              <a:lnTo>
                <a:pt x="426556" y="2438393"/>
              </a:lnTo>
              <a:lnTo>
                <a:pt x="426556" y="0"/>
              </a:lnTo>
              <a:lnTo>
                <a:pt x="853112" y="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118908" y="2145220"/>
        <a:ext cx="129166" cy="129166"/>
      </dsp:txXfrm>
    </dsp:sp>
    <dsp:sp modelId="{8136D1E6-52FA-ED40-AF09-5B961E5A5752}">
      <dsp:nvSpPr>
        <dsp:cNvPr id="0" name=""/>
        <dsp:cNvSpPr/>
      </dsp:nvSpPr>
      <dsp:spPr>
        <a:xfrm rot="16200000">
          <a:off x="-1315608" y="2778761"/>
          <a:ext cx="6844612" cy="13004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При реализации образовательной̆ программы дошкольного образования в различных организационных моделях и формах РППС должна обеспечивать: </a:t>
          </a:r>
          <a:endParaRPr lang="ru-RU" sz="2300" kern="1200" dirty="0"/>
        </a:p>
      </dsp:txBody>
      <dsp:txXfrm>
        <a:off x="-1315608" y="2778761"/>
        <a:ext cx="6844612" cy="1300476"/>
      </dsp:txXfrm>
    </dsp:sp>
    <dsp:sp modelId="{C085D778-323A-0E4D-9902-5D4C5C191590}">
      <dsp:nvSpPr>
        <dsp:cNvPr id="0" name=""/>
        <dsp:cNvSpPr/>
      </dsp:nvSpPr>
      <dsp:spPr>
        <a:xfrm>
          <a:off x="3610048" y="340368"/>
          <a:ext cx="8056495" cy="13004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возможность использования различных игрушек, оборудования и прочих материалов в разных видах </a:t>
          </a:r>
          <a:r>
            <a:rPr lang="ru-RU" sz="1800" kern="1200" dirty="0" err="1" smtClean="0"/>
            <a:t>детскои</a:t>
          </a:r>
          <a:r>
            <a:rPr lang="ru-RU" sz="1800" kern="1200" dirty="0" smtClean="0"/>
            <a:t>̆ активности; </a:t>
          </a:r>
          <a:endParaRPr lang="ru-RU" sz="1800" b="1" kern="1200" dirty="0"/>
        </a:p>
      </dsp:txBody>
      <dsp:txXfrm>
        <a:off x="3610048" y="340368"/>
        <a:ext cx="8056495" cy="1300476"/>
      </dsp:txXfrm>
    </dsp:sp>
    <dsp:sp modelId="{6CC74727-3BC3-6C41-9753-1FF90497FE34}">
      <dsp:nvSpPr>
        <dsp:cNvPr id="0" name=""/>
        <dsp:cNvSpPr/>
      </dsp:nvSpPr>
      <dsp:spPr>
        <a:xfrm>
          <a:off x="3610048" y="1965964"/>
          <a:ext cx="7969648" cy="13004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вариативное использование различных пространств (помещений) и материалов (игрушек, оборудования и пр.) для стимулирования развития </a:t>
          </a:r>
          <a:r>
            <a:rPr lang="ru-RU" sz="1800" kern="1200" dirty="0" err="1" smtClean="0"/>
            <a:t>детеи</a:t>
          </a:r>
          <a:r>
            <a:rPr lang="ru-RU" sz="1800" kern="1200" dirty="0" smtClean="0"/>
            <a:t>̆;</a:t>
          </a:r>
          <a:endParaRPr lang="ru-RU" sz="1800" b="1" kern="1200" dirty="0"/>
        </a:p>
      </dsp:txBody>
      <dsp:txXfrm>
        <a:off x="3610048" y="1965964"/>
        <a:ext cx="7969648" cy="1300476"/>
      </dsp:txXfrm>
    </dsp:sp>
    <dsp:sp modelId="{FEC1071D-D5C1-0042-8A28-198262206EBD}">
      <dsp:nvSpPr>
        <dsp:cNvPr id="0" name=""/>
        <dsp:cNvSpPr/>
      </dsp:nvSpPr>
      <dsp:spPr>
        <a:xfrm>
          <a:off x="3610048" y="3591559"/>
          <a:ext cx="8088785" cy="13004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наличие свободного доступа </a:t>
          </a:r>
          <a:r>
            <a:rPr lang="ru-RU" sz="1800" kern="1200" dirty="0" err="1" smtClean="0"/>
            <a:t>детеи</a:t>
          </a:r>
          <a:r>
            <a:rPr lang="ru-RU" sz="1800" kern="1200" dirty="0" smtClean="0"/>
            <a:t>̆ (в том числе с ограниченными возможностями физического здоровья и </a:t>
          </a:r>
          <a:r>
            <a:rPr lang="ru-RU" sz="1800" kern="1200" dirty="0" err="1" smtClean="0"/>
            <a:t>детеи</a:t>
          </a:r>
          <a:r>
            <a:rPr lang="ru-RU" sz="1800" kern="1200" dirty="0" smtClean="0"/>
            <a:t>̆-инвалидов) непосредственно в организованном пространстве к игрушкам, материалам, пособиям и техническим средствам среды. </a:t>
          </a:r>
          <a:endParaRPr lang="ru-RU" sz="1800" b="1" kern="1200" dirty="0"/>
        </a:p>
      </dsp:txBody>
      <dsp:txXfrm>
        <a:off x="3610048" y="3591559"/>
        <a:ext cx="8088785" cy="1300476"/>
      </dsp:txXfrm>
    </dsp:sp>
    <dsp:sp modelId="{3F1EC46A-91C6-C540-B514-9FE9EF2F78E0}">
      <dsp:nvSpPr>
        <dsp:cNvPr id="0" name=""/>
        <dsp:cNvSpPr/>
      </dsp:nvSpPr>
      <dsp:spPr>
        <a:xfrm>
          <a:off x="3610048" y="5217154"/>
          <a:ext cx="8273356" cy="13004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соответствие всех компонентов РППС требованиям безопасности и надежно- </a:t>
          </a:r>
          <a:r>
            <a:rPr lang="ru-RU" sz="1800" kern="1200" dirty="0" err="1" smtClean="0"/>
            <a:t>сти</a:t>
          </a:r>
          <a:r>
            <a:rPr lang="ru-RU" sz="1800" kern="1200" dirty="0" smtClean="0"/>
            <a:t> при использовании согласно </a:t>
          </a:r>
          <a:r>
            <a:rPr lang="ru-RU" sz="1800" kern="1200" dirty="0" err="1" smtClean="0"/>
            <a:t>действующим</a:t>
          </a:r>
          <a:r>
            <a:rPr lang="ru-RU" sz="1800" kern="1200" dirty="0" smtClean="0"/>
            <a:t> СанПиН </a:t>
          </a:r>
          <a:endParaRPr lang="ru-RU" sz="1800" kern="1200" dirty="0"/>
        </a:p>
      </dsp:txBody>
      <dsp:txXfrm>
        <a:off x="3610048" y="5217154"/>
        <a:ext cx="8273356" cy="1300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661481"/>
            <a:ext cx="7766936" cy="338935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Развивающая предметно-пространственная среда ДОО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1367" y="4850933"/>
            <a:ext cx="7766936" cy="136413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cap="all" dirty="0">
                <a:solidFill>
                  <a:schemeClr val="accent2"/>
                </a:solidFill>
              </a:rPr>
              <a:t>Понятие и сущность развивающей </a:t>
            </a:r>
            <a:r>
              <a:rPr lang="ru-RU" sz="2400" b="1" cap="all" dirty="0" smtClean="0">
                <a:solidFill>
                  <a:schemeClr val="accent2"/>
                </a:solidFill>
              </a:rPr>
              <a:t>среды</a:t>
            </a:r>
          </a:p>
          <a:p>
            <a:endParaRPr lang="ru-RU" sz="1200" b="1" cap="all" dirty="0" smtClean="0">
              <a:solidFill>
                <a:schemeClr val="accent2"/>
              </a:solidFill>
            </a:endParaRPr>
          </a:p>
          <a:p>
            <a:r>
              <a:rPr lang="ru-RU" sz="2400" b="1" cap="all" dirty="0" smtClean="0">
                <a:solidFill>
                  <a:schemeClr val="accent2"/>
                </a:solidFill>
              </a:rPr>
              <a:t>Требования </a:t>
            </a:r>
            <a:r>
              <a:rPr lang="ru-RU" sz="2400" b="1" cap="all" dirty="0">
                <a:solidFill>
                  <a:schemeClr val="accent2"/>
                </a:solidFill>
              </a:rPr>
              <a:t>к развивающей предметно-пространственной среде </a:t>
            </a:r>
            <a:r>
              <a:rPr lang="ru-RU" sz="2400" b="1" cap="all" dirty="0" smtClean="0">
                <a:solidFill>
                  <a:schemeClr val="accent2"/>
                </a:solidFill>
              </a:rPr>
              <a:t> </a:t>
            </a:r>
            <a:endParaRPr lang="ru-RU" sz="2400" b="1" cap="al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018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Развивающая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предметно-пространственная 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659" y="2160589"/>
            <a:ext cx="9197788" cy="4437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/>
                </a:solidFill>
              </a:rPr>
              <a:t>Развивающая предметно-пространственная среда должна обеспечивать: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реализацию различных образовательных программ;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в случае организации инклюзивного образования - необходимые для него условия;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учет национально-культурных, климатических условий, в которых осуществляется образовательная деятельность;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учет возрастных особенностей </a:t>
            </a:r>
            <a:r>
              <a:rPr lang="ru-RU" sz="2400" b="1" dirty="0" smtClean="0">
                <a:solidFill>
                  <a:schemeClr val="accent2"/>
                </a:solidFill>
              </a:rPr>
              <a:t>детей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45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Развивающая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предметно-пространственная 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658" y="2160589"/>
            <a:ext cx="9552850" cy="4437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2"/>
                </a:solidFill>
              </a:rPr>
              <a:t>Развивающая предметно-пространственная среда должна </a:t>
            </a:r>
            <a:r>
              <a:rPr lang="ru-RU" sz="2800" dirty="0" smtClean="0">
                <a:solidFill>
                  <a:schemeClr val="accent2"/>
                </a:solidFill>
              </a:rPr>
              <a:t>быть: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2"/>
                </a:solidFill>
              </a:rPr>
              <a:t>содержательно-насыщенной</a:t>
            </a:r>
            <a:r>
              <a:rPr lang="ru-RU" sz="2800" dirty="0">
                <a:solidFill>
                  <a:schemeClr val="accent2"/>
                </a:solidFill>
              </a:rPr>
              <a:t>, 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2"/>
                </a:solidFill>
              </a:rPr>
              <a:t>трансформируемой</a:t>
            </a:r>
            <a:r>
              <a:rPr lang="ru-RU" sz="2800" dirty="0">
                <a:solidFill>
                  <a:schemeClr val="accent2"/>
                </a:solidFill>
              </a:rPr>
              <a:t>, 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2"/>
                </a:solidFill>
              </a:rPr>
              <a:t>полифункциональной</a:t>
            </a:r>
            <a:r>
              <a:rPr lang="ru-RU" sz="2800" dirty="0">
                <a:solidFill>
                  <a:schemeClr val="accent2"/>
                </a:solidFill>
              </a:rPr>
              <a:t>, 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2"/>
                </a:solidFill>
              </a:rPr>
              <a:t>вариативной</a:t>
            </a:r>
            <a:r>
              <a:rPr lang="ru-RU" sz="2800" dirty="0">
                <a:solidFill>
                  <a:schemeClr val="accent2"/>
                </a:solidFill>
              </a:rPr>
              <a:t>, 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sz="2800" dirty="0">
                <a:solidFill>
                  <a:schemeClr val="accent2"/>
                </a:solidFill>
              </a:rPr>
              <a:t>д</a:t>
            </a:r>
            <a:r>
              <a:rPr lang="ru-RU" sz="2800" dirty="0" smtClean="0">
                <a:solidFill>
                  <a:schemeClr val="accent2"/>
                </a:solidFill>
              </a:rPr>
              <a:t>оступной,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2"/>
                </a:solidFill>
              </a:rPr>
              <a:t> безопасной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88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155364" cy="12784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аполняемость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РППС 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657601" y="514924"/>
            <a:ext cx="5616402" cy="615825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Принимая во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внимание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интегративные качества образовательных областей, игрушки, оборудование и прочие материалы для реализации содержания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однои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образовательнои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области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могут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использоваться и в ходе реализации содержания других областей, каждая из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которых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соответствует детским видам деятельности (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игровои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двигательнои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коммуникативнои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̆, познавательно-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исследовательскои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изобразительнои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̆, конструирования, восприятия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художественнои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литературы и фольклора,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музыкальнои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и др.).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2980266" cy="258444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концептуальная̆ целостность образовательного процесса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07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3870" y="162127"/>
            <a:ext cx="9147602" cy="8300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соответствии с ФГОС ДО РППС должна обеспечивать: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319041805"/>
              </p:ext>
            </p:extLst>
          </p:nvPr>
        </p:nvGraphicFramePr>
        <p:xfrm>
          <a:off x="486383" y="856034"/>
          <a:ext cx="11070077" cy="600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58721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3870" y="162127"/>
            <a:ext cx="9147602" cy="8300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соответствии с ФГОС ДО РППС должна обеспечивать: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65547042"/>
              </p:ext>
            </p:extLst>
          </p:nvPr>
        </p:nvGraphicFramePr>
        <p:xfrm>
          <a:off x="486383" y="856034"/>
          <a:ext cx="11070077" cy="600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85799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390865725"/>
              </p:ext>
            </p:extLst>
          </p:nvPr>
        </p:nvGraphicFramePr>
        <p:xfrm>
          <a:off x="-1147863" y="0"/>
          <a:ext cx="1333986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10486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/>
          </p:nvPr>
        </p:nvSpPr>
        <p:spPr>
          <a:xfrm>
            <a:off x="677334" y="25940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Элементы РППС (игрушки, оборудование и другие материалы) не должны: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2919" y="1580204"/>
            <a:ext cx="9805481" cy="527779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провоцировать ребенка на агрессивные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действия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;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вызывать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 него проявление жестокости по отношению к персонажам игры,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 роли которых могут выступать играющие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партнеры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(сверстники, взрослые);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провоцировать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игровые сюжеты, связанные с безнравственностью 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насилием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;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вызывать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ребенка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нездоровыи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̆ интерес к сексуальным проблемам,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выходящим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за рамки его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возрастнои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̆ компетенции;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провоцировать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ребенка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на пренебрежительное или негативное отношение к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расовым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особенностям и физическим недостаткам других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людеи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̆.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46483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9698" y="164891"/>
            <a:ext cx="8654322" cy="64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966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9705" y="359764"/>
            <a:ext cx="8664315" cy="60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050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99738" y="299803"/>
            <a:ext cx="8834203" cy="62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2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9949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Направленность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модернизационных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процессов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60749"/>
            <a:ext cx="8596668" cy="493732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связи с потребностями модернизации системы образования и раннего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инвестирования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развитие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младшего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поколения, в России сегодня происходит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транс-формация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системы дошкольного образования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ФГОС ДО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подразумевает создание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благоприятных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условий для развития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детеи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в соответствии с их возрастными 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индивидуальными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особенностями и склонностями, развития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способностеи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и творческого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потенциала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каждого ребенка как субъекта отношений с самим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собои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̆, другими детьми, взрослыми и миром при реализации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основнои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общеобразовательнои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программы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дошкольного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образования. </a:t>
            </a: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095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1241042"/>
              </p:ext>
            </p:extLst>
          </p:nvPr>
        </p:nvGraphicFramePr>
        <p:xfrm>
          <a:off x="511445" y="368710"/>
          <a:ext cx="10948051" cy="624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610"/>
                <a:gridCol w="2317425"/>
                <a:gridCol w="2061796"/>
                <a:gridCol w="2378517"/>
                <a:gridCol w="2000703"/>
              </a:tblGrid>
              <a:tr h="560438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Направления образовательных областей с учетом </a:t>
                      </a:r>
                      <a:r>
                        <a:rPr lang="ru-RU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взаимодополнения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0478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Социально- коммуникативное развитие 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Познавательное</a:t>
                      </a:r>
                      <a:r>
                        <a:rPr lang="ru-RU" sz="16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Речевое развитие 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Художественно- эстетическое развитие 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Физическое развитие 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10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</a:t>
                      </a:r>
                      <a:r>
                        <a:rPr lang="ru-RU" sz="14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игровои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деятельности </a:t>
                      </a:r>
                      <a:r>
                        <a:rPr lang="ru-RU" sz="14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детеи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с целью освоения различных социальных </a:t>
                      </a:r>
                      <a:r>
                        <a:rPr lang="ru-RU" sz="14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ролеи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с миром природы и формирование экологического сознания 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словаря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Воспитание </a:t>
                      </a:r>
                      <a:r>
                        <a:rPr lang="ru-RU" sz="14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звуковои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культуры 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и развитие эстетического восприятия мира природы 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дошкольниками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дошкольниками опыта </a:t>
                      </a:r>
                      <a:r>
                        <a:rPr lang="ru-RU" sz="14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двигательнои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деятельности 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047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основ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безопасного поведения в быту, социуме, природе 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с социальным миром 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</a:t>
                      </a:r>
                      <a:r>
                        <a:rPr lang="ru-RU" sz="14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связнои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речи 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элементарного осознания явлений языка и речи 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и развитие эстетического восприятия социального мира 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Становление целенаправленности и </a:t>
                      </a:r>
                      <a:r>
                        <a:rPr lang="ru-RU" sz="14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саморегуляции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4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двигательнои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сфере 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047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трудовои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деятельности 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элементарных математических представлений 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грамматического строя речи 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и развитие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художественного восприятия произведений искусства 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Становление </a:t>
                      </a:r>
                      <a:r>
                        <a:rPr lang="ru-RU" sz="14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ценностеи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здорового образа жизни 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0478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Патриотическое воспитание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Воспитание любви и интереса к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художе-ственному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слову 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Художественная и изобразительная деятельность 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60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14793" y="164890"/>
            <a:ext cx="9049062" cy="65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60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9784" y="134910"/>
            <a:ext cx="8989102" cy="65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91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04734" y="104931"/>
            <a:ext cx="8974112" cy="660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621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44773" y="164893"/>
            <a:ext cx="9019081" cy="65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02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9783" y="104931"/>
            <a:ext cx="9019082" cy="66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749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4813" y="134911"/>
            <a:ext cx="8989102" cy="64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16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9783" y="164891"/>
            <a:ext cx="9049062" cy="65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307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04735" y="164892"/>
            <a:ext cx="8944130" cy="65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95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9783" y="179882"/>
            <a:ext cx="9019081" cy="64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94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878" y="235626"/>
            <a:ext cx="8596668" cy="9706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Нормативные требования по организации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развивающеи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̆ предметно-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пространственнои</a:t>
            </a:r>
            <a:r>
              <a:rPr lang="ru-RU" dirty="0"/>
              <a:t>̆ с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420238"/>
            <a:ext cx="10116766" cy="5437762"/>
          </a:xfrm>
        </p:spPr>
        <p:txBody>
          <a:bodyPr>
            <a:normAutofit fontScale="85000" lnSpcReduction="20000"/>
          </a:bodyPr>
          <a:lstStyle/>
          <a:p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Приказ </a:t>
            </a:r>
            <a:r>
              <a:rPr lang="ru-RU" sz="1900" b="1" dirty="0" err="1">
                <a:solidFill>
                  <a:schemeClr val="accent2">
                    <a:lumMod val="50000"/>
                  </a:schemeClr>
                </a:solidFill>
              </a:rPr>
              <a:t>Минобрнауки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 России от 17.10.2013 </a:t>
            </a:r>
            <a:r>
              <a:rPr lang="ru-RU" sz="1900" b="1" dirty="0" err="1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 1155 «Об утверждении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</a:rPr>
              <a:t>федерального 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государственного образовательного стандарта дошкольного образования»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Постановление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Главного государственного санитарного врача РФ от 15.05.2013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26 «Об утверждении СанПиН 2.4.1.3049-13 «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Санитарно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эпидемиологические требования к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устройству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содержанию и организации режима работы дошкольных образовательных организаций» //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Российская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газета. – 2013. – 19.07 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157); Постановление Главного государственного санитарного врача РФ от 19.12.2013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68 «Об утверждении СанПиН 2.4.1.3147-13 «Санитарно-эпидемиологические требования к дошкольным группам, размещенным в жилых помещениях жилищного фонда» //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Российская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газета. – 2014. – 14.02 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34).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6 Постановление Главного государственного санитарного врача РФ от 15.05.2013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26 «Об утверждении СанПиН 2.4.1.3049-13 «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Санитарно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эпидемиологические требования к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устройству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содержанию и организации режима работы дошкольных образовательных организаций» //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Российская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газета. – 2013. – 19.07(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157).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7 Письмо Минобразования России от 17.05.1995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61/19-12 «О психолого-педагоги-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ческих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требованиях к играм и игрушкам в современных условиях» (вместе с Порядком проведения психолого-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педагогическои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̆ экспертизы детских игр и игрушек, Методическими указаниями к психолого-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педагогическои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̆ экспертизе игр и игрушек, Методическими указаниями для работников дошкольных образовательных учреждений «О психолого-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педагогическои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̆ ценности игр и игрушек») // Вестник образования. – 1995. –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7;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Письмо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Минобразования РФ от 15.03.2004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03-51-46ин/14-03 «О направлении Примерных требований к содержанию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развивающеи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̆ среды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детеи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̆ дошкольного возраста, воспитывающихся в семье» // Официальные документы в образовании. – 2004. –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19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Приказ Министерства образования РФ от 26.06.2000 No1917 «Об экспертизе настольных, компьютерных и иных игр, игрушек и игровых сооружений для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детеи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̆»;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963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19723" y="134912"/>
            <a:ext cx="8929141" cy="65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851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793" y="239842"/>
            <a:ext cx="8959209" cy="6490741"/>
          </a:xfrm>
        </p:spPr>
        <p:txBody>
          <a:bodyPr>
            <a:normAutofit/>
          </a:bodyPr>
          <a:lstStyle/>
          <a:p>
            <a:r>
              <a:rPr lang="ru-RU" sz="2000" b="1" i="1" cap="all" dirty="0"/>
              <a:t>Интерактивная доска.</a:t>
            </a:r>
            <a:r>
              <a:rPr lang="ru-RU" sz="2000" b="1" cap="all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Занятия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 интерактивной доской проводит воспитатель или педагог в определенное образовательной программой время. Занятия детей с интерактивной доской может включать в себя несколько взаимосвязанных компонентов: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 активное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познание детьми окружающего мира с использованием соответствующих электронных образовательных ресурсов;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 поэтапное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усвоение все усложняющихся игровых способов и средств решения игровых задач;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 моделирование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различных ситуаций и среды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изменение предметно-знаковой среды, благодаря применению мультимедиа технологий;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 активизирующее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общение ребенка с взрослыми и другими детьми с опорой на представленные изображения (герои, ситуации и т. п.);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 общение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детей друг с другом. Дети общаются, советуются, помогают друг другу, пытаются наладить деловое сотрудничество, согласовать свои действия для достижения цели, что и составляет главное содержание потребности в общении, способствуют обогащению речи, готовят к обучению 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школе.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963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9764" y="179881"/>
            <a:ext cx="9004092" cy="64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91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774" y="404734"/>
            <a:ext cx="9188970" cy="5981076"/>
          </a:xfrm>
        </p:spPr>
        <p:txBody>
          <a:bodyPr>
            <a:noAutofit/>
          </a:bodyPr>
          <a:lstStyle/>
          <a:p>
            <a:r>
              <a:rPr lang="ru-RU" sz="2800" i="1" cap="all" dirty="0"/>
              <a:t>Интерактивный стол.</a:t>
            </a:r>
            <a:r>
              <a:rPr lang="ru-RU" sz="2800" cap="all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Данное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средство является симбиозом интерактивной поверхности, экрана и классического стола и позволяет группе детей одновременно проводить игровые сеансы на одной поверхности. Дети совместно могут выполнять различные интерактивные задания, конструировать, рисовать, создавать собственные презентации. Специальное программное обеспечение позволяет загружать и наполнять собственным образовательным содержанием приложения интерактивного стола и, а также графику и видео. Интерактивный стол также подходит для детей с особыми потребностями для коррекционной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работы.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288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74753" y="194872"/>
            <a:ext cx="8974111" cy="651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12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4675" y="490085"/>
            <a:ext cx="979463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all" normalizeH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Интерактивный пол.</a:t>
            </a:r>
            <a:r>
              <a:rPr kumimoji="0" lang="ru-RU" altLang="ru-RU" sz="2400" b="1" i="0" u="none" strike="noStrike" cap="all" normalizeH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 </a:t>
            </a:r>
            <a:r>
              <a:rPr kumimoji="0" lang="ru-RU" altLang="ru-RU" sz="2400" b="1" i="0" u="none" strike="noStrike" cap="all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/>
            </a:r>
            <a:br>
              <a:rPr kumimoji="0" lang="ru-RU" altLang="ru-RU" sz="2400" b="1" i="0" u="none" strike="noStrike" cap="all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Современная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проекционная установка, позволяющая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/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оживить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пол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любого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помещения, превращая его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/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в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интерактивную поверхность.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/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Ребенок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, который находится в зоне проекции,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/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своим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движением начинает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самостоятельно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влиять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/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на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проецируемое оборудование.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/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Таким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образом, педагог может организовать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/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интерактивные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образовательные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игровые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сеансы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/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с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имитацией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любого пространства, соответствующего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/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поставленным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задачам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: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/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-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поверхности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земли в разные времена года,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/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-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географические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особенности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поверхности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земли,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/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-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танцевальные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поверхности,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/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-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поверхности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спортивных игр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/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- и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многие другие материальные поверхности.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014701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74754" y="164891"/>
            <a:ext cx="8809220" cy="64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233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89745" y="149903"/>
            <a:ext cx="8809220" cy="65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9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08149" y="194873"/>
            <a:ext cx="8884170" cy="65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743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9763" y="194871"/>
            <a:ext cx="8914151" cy="64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900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8314"/>
            <a:ext cx="8596668" cy="5577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ФГОС ДО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017" y="1177046"/>
            <a:ext cx="9280187" cy="568095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Основои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при организации образовательного процесса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ДОО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выступает ориентация не только на компетенции, которые формируются в дошкольном возрасте, но и на развитие совокупности личностных качеств, в том числе обеспечивающих психологическую готовность ребенка к школе и гармоничное вступление в более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взрослыи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период жизни.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ФГОС ДО нацеливает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 личностно-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ориентированныи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подход к каждому ребенку для сохранения само- ценности дошкольного детства. Документ делает акцент на отсутствие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жесткои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регламентации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детскои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деятельности и выдвигает требования ориентации 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индивидуальные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особенности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детеи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при реализации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образовательнои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программы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ДОО.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6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34715" y="209863"/>
            <a:ext cx="8764250" cy="634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61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9763" y="179881"/>
            <a:ext cx="8944131" cy="637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27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04735" y="179882"/>
            <a:ext cx="8824210" cy="64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73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9802" y="194871"/>
            <a:ext cx="8974111" cy="63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106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14794" y="179882"/>
            <a:ext cx="8824210" cy="646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317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44774" y="224852"/>
            <a:ext cx="8839200" cy="64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82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89743" y="149901"/>
            <a:ext cx="8899161" cy="65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1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Назначение и цели организации РППС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677334" y="1620455"/>
            <a:ext cx="851444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В системе дошкольного образования в связи с принятием ФГОС ДО,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а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также меняющихся нормативно-правовых, административных,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экономических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, социокультурных условий, дошкольные организации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могут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вполне реально осуществлять реформу своей деятельности.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Это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касается и изменений развивающей среды ребенка.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Здесь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крайне необходимо произвести новые изменения при сохранении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лучших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традиций системы.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3428" y="3867224"/>
            <a:ext cx="860057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6070" algn="just">
              <a:lnSpc>
                <a:spcPct val="11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charset="0"/>
                <a:ea typeface="Times New Roman" charset="0"/>
              </a:rPr>
              <a:t>Развивающая предметно-пространственная среда группового помещения является частью целостной образовательной среды дошкольной организации. В рамках современных тенденций развития российского дошкольного образования возможны разные варианты создания развивающей предметно-пространственной среды при условии, что учитывается возрастная и гендерная специфика для реализации общеобразовательной программы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</a:rPr>
              <a:t>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35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4787" y="119922"/>
            <a:ext cx="8924144" cy="65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132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0494"/>
            <a:ext cx="8596668" cy="732817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ФГОС ДО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740" y="953312"/>
            <a:ext cx="9455286" cy="57393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создании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развивающеи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предметно-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пространственнои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среды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ДОО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(далее – РППС ДОО) необходимо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обеспечить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реализацию: 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образовательного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потенциала пространства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групповои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комнаты и материалов, оборудования и инвентаря для развития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детеи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дошкольного возраста, охраны и укрепления их здоровья,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учета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индивидуальных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особенностеи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детеи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и коррекции их развития; </a:t>
            </a:r>
          </a:p>
          <a:p>
            <a:pPr algn="just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двигательнои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активности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детеи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̆, возможности общения 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совместнои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деятельности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детеи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̆ и взрослых, а также возможности для уединения; 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различных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образовательных программ с учетом применения инклюзивного образования, а также национально-культурных, климатических и других условий. </a:t>
            </a:r>
          </a:p>
        </p:txBody>
      </p:sp>
    </p:spTree>
    <p:extLst>
      <p:ext uri="{BB962C8B-B14F-4D97-AF65-F5344CB8AC3E}">
        <p14:creationId xmlns:p14="http://schemas.microsoft.com/office/powerpoint/2010/main" xmlns="" val="103494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Развивающая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предметно-пространственная 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659" y="2160589"/>
            <a:ext cx="8933343" cy="4437435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2"/>
                </a:solidFill>
              </a:rPr>
              <a:t>Развивающая предметно-пространственная среда обеспечивает максимальную реализацию образовательного потенциала пространства Организации, Группы, а также территории, прилегающей к Организации или находящейся на небольшом удалении, приспособленной для реализации Программы (далее - участок),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</a:t>
            </a:r>
            <a:r>
              <a:rPr lang="ru-RU" sz="2400" b="1" dirty="0" smtClean="0">
                <a:solidFill>
                  <a:schemeClr val="accent2"/>
                </a:solidFill>
              </a:rPr>
              <a:t>развития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п. 3.3.1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ФГОС ДО)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68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Развивающая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предметно-пространственная 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659" y="2160589"/>
            <a:ext cx="8933343" cy="4437435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accent2"/>
                </a:solidFill>
              </a:rPr>
              <a:t>Развивающая предметно-пространственная среда должна обеспечивать возможность общения и совместной деятельности детей (в том числе детей разного возраста) и взрослых, двигательной активности детей, а также возможности для </a:t>
            </a:r>
            <a:r>
              <a:rPr lang="ru-RU" sz="2800" dirty="0" smtClean="0">
                <a:solidFill>
                  <a:schemeClr val="accent2"/>
                </a:solidFill>
              </a:rPr>
              <a:t>уединения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04277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257</TotalTime>
  <Words>1596</Words>
  <Application>Microsoft Macintosh PowerPoint</Application>
  <PresentationFormat>Произвольный</PresentationFormat>
  <Paragraphs>110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Аспект</vt:lpstr>
      <vt:lpstr>Развивающая предметно-пространственная среда ДОО</vt:lpstr>
      <vt:lpstr>Направленность модернизационных процессов</vt:lpstr>
      <vt:lpstr>Нормативные требования по организации развивающей предметно-пространственной с  </vt:lpstr>
      <vt:lpstr>ФГОС ДО</vt:lpstr>
      <vt:lpstr>Назначение и цели организации РППС </vt:lpstr>
      <vt:lpstr>Слайд 6</vt:lpstr>
      <vt:lpstr>ФГОС ДО</vt:lpstr>
      <vt:lpstr>Развивающая  предметно-пространственная среда</vt:lpstr>
      <vt:lpstr>Развивающая  предметно-пространственная среда</vt:lpstr>
      <vt:lpstr>Развивающая  предметно-пространственная среда</vt:lpstr>
      <vt:lpstr>Развивающая  предметно-пространственная среда</vt:lpstr>
      <vt:lpstr>Наполняемость РППС  </vt:lpstr>
      <vt:lpstr>В соответствии с ФГОС ДО РППС должна обеспечивать:</vt:lpstr>
      <vt:lpstr>В соответствии с ФГОС ДО РППС должна обеспечивать:</vt:lpstr>
      <vt:lpstr>Слайд 15</vt:lpstr>
      <vt:lpstr>Элементы РППС (игрушки, оборудование и другие материалы) не должны: 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Интерактивная доска.  Занятия с интерактивной доской проводит воспитатель или педагог в определенное образовательной программой время. Занятия детей с интерактивной доской может включать в себя несколько взаимосвязанных компонентов: - активное познание детьми окружающего мира с использованием соответствующих электронных образовательных ресурсов; - поэтапное усвоение все усложняющихся игровых способов и средств решения игровых задач; - моделирование различных ситуаций и среды, - изменение предметно-знаковой среды, благодаря применению мультимедиа технологий; - активизирующее общение ребенка с взрослыми и другими детьми с опорой на представленные изображения (герои, ситуации и т. п.); - общение детей друг с другом. Дети общаются, советуются, помогают друг другу, пытаются наладить деловое сотрудничество, согласовать свои действия для достижения цели, что и составляет главное содержание потребности в общении, способствуют обогащению речи, готовят к обучению в школе. </vt:lpstr>
      <vt:lpstr>Слайд 32</vt:lpstr>
      <vt:lpstr>Интерактивный стол.  Данное средство является симбиозом интерактивной поверхности, экрана и классического стола и позволяет группе детей одновременно проводить игровые сеансы на одной поверхности. Дети совместно могут выполнять различные интерактивные задания, конструировать, рисовать, создавать собственные презентации. Специальное программное обеспечение позволяет загружать и наполнять собственным образовательным содержанием приложения интерактивного стола и, а также графику и видео. Интерактивный стол также подходит для детей с особыми потребностями для коррекционной работы.</vt:lpstr>
      <vt:lpstr>Слайд 34</vt:lpstr>
      <vt:lpstr>Интерактивный пол.  Современная проекционная установка, позволяющая  оживить пол любого помещения, превращая его  в интерактивную поверхность.  Ребенок, который находится в зоне проекции,  своим движением начинает самостоятельно влиять  на проецируемое оборудование.  Таким образом, педагог может организовать  интерактивные образовательные игровые сеансы  с имитацией любого пространства, соответствующего  поставленным задачам:  - поверхности земли в разные времена года,  - географические особенности поверхности земли,  - танцевальные поверхности,  - поверхности спортивных игр  - и многие другие материальные поверхности.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ДОО</dc:title>
  <dc:creator>Пользователь Microsoft Office</dc:creator>
  <cp:lastModifiedBy>Гульсина</cp:lastModifiedBy>
  <cp:revision>32</cp:revision>
  <dcterms:created xsi:type="dcterms:W3CDTF">2015-04-10T04:10:51Z</dcterms:created>
  <dcterms:modified xsi:type="dcterms:W3CDTF">2015-09-29T05:25:27Z</dcterms:modified>
</cp:coreProperties>
</file>