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95" r:id="rId1"/>
  </p:sldMasterIdLst>
  <p:sldIdLst>
    <p:sldId id="256" r:id="rId2"/>
    <p:sldId id="258" r:id="rId3"/>
    <p:sldId id="263" r:id="rId4"/>
    <p:sldId id="257" r:id="rId5"/>
    <p:sldId id="260" r:id="rId6"/>
    <p:sldId id="264" r:id="rId7"/>
    <p:sldId id="265" r:id="rId8"/>
    <p:sldId id="266" r:id="rId9"/>
    <p:sldId id="259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26" y="-77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Титульный слайд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1722426"/>
            <a:ext cx="9143999" cy="363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>
            <a:off x="0" y="1722426"/>
            <a:ext cx="857223" cy="3635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0" y="0"/>
            <a:ext cx="857223" cy="171448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/>
          <p:nvPr/>
        </p:nvSpPr>
        <p:spPr>
          <a:xfrm>
            <a:off x="0" y="4143380"/>
            <a:ext cx="857223" cy="2714621"/>
          </a:xfrm>
          <a:prstGeom prst="rect">
            <a:avLst/>
          </a:prstGeom>
          <a:solidFill>
            <a:schemeClr val="tx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088545" y="2857496"/>
            <a:ext cx="7772399" cy="1100144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774345" y="4000504"/>
            <a:ext cx="6400799" cy="57150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ставить" type="objOnly" preserve="1">
  <p:cSld name="Вставит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642918"/>
            <a:ext cx="9143999" cy="371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-2"/>
            <a:ext cx="9144005" cy="642919"/>
            <a:chOff x="0" y="4156762"/>
            <a:chExt cx="9144006" cy="357159"/>
          </a:xfrm>
        </p:grpSpPr>
        <p:sp>
          <p:nvSpPr>
            <p:cNvPr id="8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457199" y="2643182"/>
            <a:ext cx="8229599" cy="1444652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9143999" cy="2143116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"/>
          <p:cNvGrpSpPr/>
          <p:nvPr/>
        </p:nvGrpSpPr>
        <p:grpSpPr>
          <a:xfrm rot="0">
            <a:off x="0" y="0"/>
            <a:ext cx="9144005" cy="176347"/>
            <a:chOff x="0" y="4156762"/>
            <a:chExt cx="9144006" cy="357159"/>
          </a:xfrm>
        </p:grpSpPr>
        <p:sp>
          <p:nvSpPr>
            <p:cNvPr id="9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071537" y="928670"/>
            <a:ext cx="6429419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17" name=""/>
          <p:cNvSpPr>
            <a:spLocks noGrp="1"/>
          </p:cNvSpPr>
          <p:nvPr>
            <p:ph type="body" sz="quarter" idx="15"/>
          </p:nvPr>
        </p:nvSpPr>
        <p:spPr>
          <a:xfrm>
            <a:off x="1071537" y="2286000"/>
            <a:ext cx="6429374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  <a:endParaRPr lang="ru-RU" altLang="en-US"/>
          </a:p>
          <a:p>
            <a:pPr lvl="0">
              <a:defRPr lang="ko-KR" altLang="en-US"/>
            </a:pPr>
            <a:endParaRPr lang="ru-RU" altLang="en-US"/>
          </a:p>
        </p:txBody>
      </p:sp>
      <p:sp>
        <p:nvSpPr>
          <p:cNvPr id="14" name="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15" name="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</p:spPr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7215205" y="0"/>
            <a:ext cx="1928793" cy="685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4" name=""/>
          <p:cNvGrpSpPr/>
          <p:nvPr/>
        </p:nvGrpSpPr>
        <p:grpSpPr>
          <a:xfrm rot="0">
            <a:off x="0" y="-1"/>
            <a:ext cx="214281" cy="6858001"/>
            <a:chOff x="0" y="-1"/>
            <a:chExt cx="214282" cy="6858001"/>
          </a:xfrm>
        </p:grpSpPr>
        <p:sp>
          <p:nvSpPr>
            <p:cNvPr id="9" name="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5" name=""/>
            <p:cNvGrpSpPr/>
            <p:nvPr/>
          </p:nvGrpSpPr>
          <p:grpSpPr>
            <a:xfrm rot="0">
              <a:off x="0" y="-1"/>
              <a:ext cx="214282" cy="6858001"/>
              <a:chOff x="-714412" y="-1"/>
              <a:chExt cx="214282" cy="6858001"/>
            </a:xfrm>
          </p:grpSpPr>
          <p:sp>
            <p:nvSpPr>
              <p:cNvPr id="11" name=""/>
              <p:cNvSpPr/>
              <p:nvPr/>
            </p:nvSpPr>
            <p:spPr>
              <a:xfrm>
                <a:off x="-714412" y="1722425"/>
                <a:ext cx="214282" cy="36354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-714412" y="-1"/>
                <a:ext cx="214282" cy="17144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714412" y="4143379"/>
                <a:ext cx="214282" cy="2714621"/>
              </a:xfrm>
              <a:prstGeom prst="rect">
                <a:avLst/>
              </a:prstGeom>
              <a:solidFill>
                <a:schemeClr val="tx2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7172323" y="274638"/>
            <a:ext cx="15144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53414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4" name="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15" name="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</p:spPr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5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Заголовок раздела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9143999" cy="414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8" name=""/>
          <p:cNvGrpSpPr/>
          <p:nvPr/>
        </p:nvGrpSpPr>
        <p:grpSpPr>
          <a:xfrm rot="0">
            <a:off x="0" y="4156762"/>
            <a:ext cx="9144005" cy="700998"/>
            <a:chOff x="0" y="4156762"/>
            <a:chExt cx="9144006" cy="357159"/>
          </a:xfrm>
        </p:grpSpPr>
        <p:sp>
          <p:nvSpPr>
            <p:cNvPr id="9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22312" y="2158766"/>
            <a:ext cx="7772399" cy="1076323"/>
          </a:xfrm>
        </p:spPr>
        <p:txBody>
          <a:bodyPr anchor="ctr"/>
          <a:lstStyle>
            <a:lvl1pPr algn="ctr">
              <a:defRPr sz="48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22312" y="3263903"/>
            <a:ext cx="7772399" cy="6651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457199" y="1294723"/>
            <a:ext cx="4038599" cy="490511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4648199" y="1294723"/>
            <a:ext cx="4038599" cy="490511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а" type="tbl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title" idx="0"/>
          </p:nvPr>
        </p:nvSpPr>
        <p:spPr>
          <a:xfrm>
            <a:off x="457199" y="198438"/>
            <a:ext cx="8229599" cy="779462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6" name=""/>
          <p:cNvSpPr>
            <a:spLocks noGrp="1" noTextEdit="1"/>
          </p:cNvSpPr>
          <p:nvPr>
            <p:ph type="tbl" sz="quarter" idx="13"/>
          </p:nvPr>
        </p:nvSpPr>
        <p:spPr>
          <a:xfrm>
            <a:off x="456027" y="1300163"/>
            <a:ext cx="8229599" cy="4889622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Таблица</a:t>
            </a:r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sz="quarter" idx="1"/>
          </p:nvPr>
        </p:nvSpPr>
        <p:spPr>
          <a:xfrm>
            <a:off x="457199" y="1286190"/>
            <a:ext cx="40385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sz="quarter" idx="2"/>
          </p:nvPr>
        </p:nvSpPr>
        <p:spPr>
          <a:xfrm>
            <a:off x="4648199" y="1286190"/>
            <a:ext cx="40385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sz="quarter" idx="3"/>
          </p:nvPr>
        </p:nvSpPr>
        <p:spPr>
          <a:xfrm>
            <a:off x="456027" y="3790019"/>
            <a:ext cx="40385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9" name=""/>
          <p:cNvSpPr>
            <a:spLocks noGrp="1"/>
          </p:cNvSpPr>
          <p:nvPr>
            <p:ph sz="quarter" idx="4"/>
          </p:nvPr>
        </p:nvSpPr>
        <p:spPr>
          <a:xfrm>
            <a:off x="4647028" y="3790019"/>
            <a:ext cx="40385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57199" y="185737"/>
            <a:ext cx="8243887" cy="804863"/>
          </a:xfrm>
        </p:spPr>
        <p:txBody>
          <a:bodyPr anchor="ctr"/>
          <a:lstStyle>
            <a:lvl1pPr algn="l">
              <a:defRPr sz="36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1273175" y="1300163"/>
            <a:ext cx="6524623" cy="391001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Рисунок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1273175" y="5367338"/>
            <a:ext cx="6524623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Фрагмен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9143999" cy="100010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2" name="" descr="132"/>
          <p:cNvPicPr>
            <a:picLocks noChangeAspect="1" noChangeArrowheads="1"/>
          </p:cNvPicPr>
          <p:nvPr/>
        </p:nvPicPr>
        <p:blipFill rotWithShape="1">
          <a:blip r:embed="rId14">
            <a:alphaModFix/>
            <a:grayscl/>
            <a:lum/>
          </a:blip>
          <a:srcRect/>
          <a:stretch>
            <a:fillRect/>
          </a:stretch>
        </p:blipFill>
        <p:spPr>
          <a:xfrm>
            <a:off x="0" y="4214818"/>
            <a:ext cx="9143999" cy="2643182"/>
          </a:xfrm>
          <a:prstGeom prst="rect">
            <a:avLst/>
          </a:prstGeom>
          <a:noFill/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57199" y="188890"/>
            <a:ext cx="82295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57199" y="1285860"/>
            <a:ext cx="8229599" cy="491397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C652D455-576A-47EE-AA1C-2E70CF7A80C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0"/>
            <a:ext cx="214281" cy="1000108"/>
            <a:chOff x="0" y="0"/>
            <a:chExt cx="357158" cy="1000108"/>
          </a:xfrm>
        </p:grpSpPr>
        <p:sp>
          <p:nvSpPr>
            <p:cNvPr id="22" name=""/>
            <p:cNvSpPr/>
            <p:nvPr/>
          </p:nvSpPr>
          <p:spPr>
            <a:xfrm>
              <a:off x="0" y="0"/>
              <a:ext cx="357158" cy="78579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0" y="631373"/>
              <a:ext cx="357158" cy="368735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100000"/>
        <a:buFont typeface="Wingdings"/>
        <a:buChar char="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800" indent="-1778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87400" indent="-1905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032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indent="-1905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688" indent="-182563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1651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188" indent="-182563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275" indent="-17462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>
            <a:alphaModFix/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"/>
          <p:cNvPicPr>
            <a:picLocks noChangeAspect="1"/>
          </p:cNvPicPr>
          <p:nvPr/>
        </p:nvPicPr>
        <p:blipFill rotWithShape="1">
          <a:blip r:embed="rId3">
            <a:lum/>
          </a:blip>
          <a:srcRect l="520" t="1190"/>
          <a:stretch>
            <a:fillRect/>
          </a:stretch>
        </p:blipFill>
        <p:spPr>
          <a:xfrm>
            <a:off x="899591" y="599074"/>
            <a:ext cx="5904656" cy="4774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1763021" y="4662256"/>
            <a:ext cx="7129458" cy="1143008"/>
          </a:xfr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defRPr/>
            </a:pPr>
            <a:r>
              <a:rPr lang="ru-RU" b="1">
                <a:ln w="9525">
                  <a:solidFill>
                    <a:srgbClr val="fd603b"/>
                  </a:solidFill>
                </a:ln>
                <a:solidFill>
                  <a:srgbClr val="fd603b"/>
                </a:solidFill>
              </a:rPr>
              <a:t>УРАЛ И КОСМОС</a:t>
            </a:r>
            <a:endParaRPr lang="ru-RU" b="1">
              <a:ln w="9525">
                <a:solidFill>
                  <a:srgbClr val="fd603b"/>
                </a:solidFill>
              </a:ln>
              <a:solidFill>
                <a:srgbClr val="fd60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179512" y="1115218"/>
            <a:ext cx="8784976" cy="13056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None/>
              <a:defRPr/>
            </a:pPr>
            <a:r>
              <a:rPr lang="ru-RU" sz="2000"/>
              <a:t>Сейчас обсерватория принимает активное участие в выполнении программ по наблюдению звездных скоплений, Солнца, комет, планет и их спутников, звезд и областей звездообразования, поиску планетных систем вокруг других звезд.</a:t>
            </a:r>
            <a:endParaRPr sz="2000"/>
          </a:p>
        </p:txBody>
      </p:sp>
      <p:pic>
        <p:nvPicPr>
          <p:cNvPr id="5" name="Picture 4" descr="https://s3.nat-geo.ru/images/2019/5/17/67723b0a53aa48869843e0ad4f17abea.max-1200x800.jpg"/>
          <p:cNvPicPr>
            <a:picLocks noChangeAspect="1" noChangeArrowheads="1"/>
          </p:cNvPicPr>
          <p:nvPr/>
        </p:nvPicPr>
        <p:blipFill rotWithShape="1">
          <a:blip r:embed="rId2"/>
          <a:srcRect t="22490" b="5910"/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 idx="0"/>
          </p:nvPr>
        </p:nvSpPr>
        <p:spPr>
          <a:xfrm>
            <a:off x="0" y="0"/>
            <a:ext cx="9144000" cy="980728"/>
          </a:xfrm>
        </p:spPr>
        <p:txBody>
          <a:bodyPr vert="horz" lIns="91440" tIns="45720" rIns="91440" bIns="45720" anchor="ctr">
            <a:normAutofit/>
          </a:bodyPr>
          <a:lstStyle/>
          <a:p>
            <a:pPr lvl="0" algn="ctr">
              <a:defRPr/>
            </a:pPr>
            <a:r>
              <a:rPr lang="ru-RU" sz="2400" b="1"/>
              <a:t>УРАЛ И КОСМИЧЕСКАЯ НАУКА</a:t>
            </a:r>
            <a:endParaRPr 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57199" y="0"/>
            <a:ext cx="8229599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/>
              <a:t>УРАЛ В ИЛЛЮМИНАТОРЕ: УРАЛЬЦЫ </a:t>
            </a:r>
            <a:br>
              <a:rPr lang="ru-RU" altLang="en-US" sz="2400" b="1"/>
            </a:br>
            <a:r>
              <a:rPr lang="ru-RU" sz="2400" b="1"/>
              <a:t>ПОКОРИВШИЕ КОСМОС</a:t>
            </a:r>
            <a:endParaRPr lang="ru-RU" sz="2400" b="1"/>
          </a:p>
        </p:txBody>
      </p:sp>
      <p:sp>
        <p:nvSpPr>
          <p:cNvPr id="18434" name="AutoShape 2" descr="Павел Беляев и Алексей Леонов 18 марта 1965 года по пути на космодром. Фото: фотохроника ТАСС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8436" name="AutoShape 4" descr="Павел Беляев и Алексей Леонов 18 марта 1965 года по пути на космодром. Фото: фотохроника ТАСС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8438" name="AutoShape 6" descr="Павел Беляев и Алексей Леонов 18 марта 1965 года по пути на космодром. Фото: фотохроника ТАСС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8440" name="AutoShape 8" descr="Павел Беляев и Алексей Леонов 18 марта 1965 года по пути на космодром. Фото: фотохроника ТАСС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8442" name="AutoShape 10" descr="Павел Беляев и Алексей Леонов 18 марта 1965 года по пути на космодром. Фото: фотохроника ТАСС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8444" name="AutoShape 12" descr="https://s10.stc.yc.kpcdn.net/share/i/4/1899336/wr-750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8446" name="AutoShape 14" descr="https://s10.stc.yc.kpcdn.net/share/i/4/1899336/wr-750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8448" name="AutoShape 16" descr="https://s10.stc.yc.kpcdn.net/share/i/4/1899336/wr-750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pic>
        <p:nvPicPr>
          <p:cNvPr id="18450" name="Picture 18" descr="https://prosakhalin.info/uploads/editor/1605852848-belyaev5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5720" y="1142984"/>
            <a:ext cx="1428760" cy="1867215"/>
          </a:xfrm>
          <a:prstGeom prst="rect">
            <a:avLst/>
          </a:prstGeom>
          <a:noFill/>
        </p:spPr>
      </p:pic>
      <p:pic>
        <p:nvPicPr>
          <p:cNvPr id="18452" name="Picture 20" descr="https://www.kubantv.ru/wp-content/uploads/2020/04/unnamed-file-8575.jpe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06238" y="1571612"/>
            <a:ext cx="2765762" cy="1857388"/>
          </a:xfrm>
          <a:prstGeom prst="rect">
            <a:avLst/>
          </a:prstGeom>
          <a:noFill/>
        </p:spPr>
      </p:pic>
      <p:pic>
        <p:nvPicPr>
          <p:cNvPr id="18458" name="Picture 26" descr="https://www.april12.eu/russcosm/bilder/64a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1520" y="3573016"/>
            <a:ext cx="2000264" cy="2165286"/>
          </a:xfrm>
          <a:prstGeom prst="rect">
            <a:avLst/>
          </a:prstGeom>
          <a:noFill/>
        </p:spPr>
      </p:pic>
      <p:pic>
        <p:nvPicPr>
          <p:cNvPr id="18460" name="Picture 28" descr="https://bbratstvo.com/sites/default/files/styles/large/public/news/2020/03/19/2.jpeg?itok=yMAdktTo"/>
          <p:cNvPicPr>
            <a:picLocks noChangeAspect="1" noChangeArrowheads="1"/>
          </p:cNvPicPr>
          <p:nvPr/>
        </p:nvPicPr>
        <p:blipFill rotWithShape="1">
          <a:blip r:embed="rId5"/>
          <a:srcRect r="11150"/>
          <a:stretch>
            <a:fillRect/>
          </a:stretch>
        </p:blipFill>
        <p:spPr>
          <a:xfrm>
            <a:off x="2276420" y="4514905"/>
            <a:ext cx="2295579" cy="1722407"/>
          </a:xfrm>
          <a:prstGeom prst="rect">
            <a:avLst/>
          </a:prstGeom>
          <a:noFill/>
        </p:spPr>
      </p:pic>
      <p:sp>
        <p:nvSpPr>
          <p:cNvPr id="18461" name=""/>
          <p:cNvSpPr txBox="1"/>
          <p:nvPr/>
        </p:nvSpPr>
        <p:spPr>
          <a:xfrm>
            <a:off x="4572000" y="1124744"/>
            <a:ext cx="4392488" cy="534082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None/>
              <a:defRPr/>
            </a:pPr>
            <a:r>
              <a:rPr lang="ru-RU" sz="1500"/>
              <a:t>Покорением неба, а тем более космоса, всегда занимались только самые смелые. Среди космонавтов немало наших земляков, родившихся или учившихся на Урале.</a:t>
            </a:r>
            <a:endParaRPr lang="ru-RU" sz="1500"/>
          </a:p>
          <a:p>
            <a:pPr algn="ctr">
              <a:buNone/>
              <a:defRPr/>
            </a:pPr>
            <a:r>
              <a:rPr lang="ru-RU" sz="1500" b="1"/>
              <a:t>Павел Беляев</a:t>
            </a:r>
            <a:r>
              <a:rPr lang="ru-RU" sz="1500"/>
              <a:t> учился в г. Каменск-Уральский, близ Екатеринбурга. Участвовал в полете 18 марта 1965г., в том самом, во время которого космонавт Алексей Леонов впервые в истории человечества вышел в открытый космос.</a:t>
            </a:r>
            <a:endParaRPr lang="ru-RU" sz="1500"/>
          </a:p>
          <a:p>
            <a:pPr algn="ctr">
              <a:buNone/>
              <a:defRPr/>
            </a:pPr>
            <a:endParaRPr lang="ru-RU" sz="1500"/>
          </a:p>
          <a:p>
            <a:pPr algn="ctr">
              <a:buNone/>
              <a:defRPr/>
            </a:pPr>
            <a:r>
              <a:rPr lang="ru-RU" sz="1500" b="1"/>
              <a:t>Виталий Севастьянов </a:t>
            </a:r>
            <a:r>
              <a:rPr lang="ru-RU" sz="1500"/>
              <a:t>дважды участвовал в космических экспедициях, был одним из тех, кого планировали отправить на Луну. </a:t>
            </a:r>
            <a:endParaRPr lang="ru-RU" sz="1500"/>
          </a:p>
          <a:p>
            <a:pPr algn="ctr">
              <a:buNone/>
              <a:defRPr/>
            </a:pPr>
            <a:endParaRPr lang="ru-RU" sz="1500"/>
          </a:p>
          <a:p>
            <a:pPr algn="ctr">
              <a:buNone/>
              <a:defRPr/>
            </a:pPr>
            <a:r>
              <a:rPr lang="ru-RU" sz="1500" b="1"/>
              <a:t>Василий Лазарев</a:t>
            </a:r>
            <a:r>
              <a:rPr lang="ru-RU" sz="1500"/>
              <a:t> – работал в медицине, но всегда мечтал о небе. Поэтому поступил на летные курсы и прошел отбор в отряд космонавтов. Участвовал в одном полете.</a:t>
            </a:r>
            <a:endParaRPr lang="ru-RU" sz="1500"/>
          </a:p>
          <a:p>
            <a:pPr algn="ctr">
              <a:buNone/>
              <a:defRPr/>
            </a:pPr>
            <a:endParaRPr lang="ru-RU" sz="1500"/>
          </a:p>
          <a:p>
            <a:pPr algn="ctr">
              <a:buNone/>
              <a:defRPr/>
            </a:pPr>
            <a:r>
              <a:rPr lang="ru-RU" sz="1500" b="1"/>
              <a:t>Виктор Савиных </a:t>
            </a:r>
            <a:r>
              <a:rPr lang="ru-RU" sz="1500"/>
              <a:t>– работал на железной дороге, но грезил от космонавтике. Поступил в отряд в 38 лет. На его счету 3 полета общей продолжительностью 252 дня.</a:t>
            </a:r>
            <a:endParaRPr sz="1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57200" y="0"/>
            <a:ext cx="8115328" cy="1000108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400" b="1"/>
              <a:t>УРАЛ В ИЛЛЮМИНАТОРЕ: УРАЛЬЦЫ </a:t>
            </a:r>
            <a:br>
              <a:rPr lang="ru-RU" altLang="en-US" sz="2400" b="1"/>
            </a:br>
            <a:r>
              <a:rPr lang="ru-RU" sz="2400" b="1"/>
              <a:t>ПОКОРИВШИЕ КОСМОС</a:t>
            </a:r>
            <a:endParaRPr lang="ru-RU" sz="2400" b="1"/>
          </a:p>
        </p:txBody>
      </p:sp>
      <p:pic>
        <p:nvPicPr>
          <p:cNvPr id="19458" name="Picture 2" descr="https://pbs.twimg.com/media/ERHsiiVWAAAyvts.jpg"/>
          <p:cNvPicPr>
            <a:picLocks noChangeAspect="1" noChangeArrowheads="1"/>
          </p:cNvPicPr>
          <p:nvPr/>
        </p:nvPicPr>
        <p:blipFill rotWithShape="1">
          <a:blip r:embed="rId2"/>
          <a:srcRect t="-30" b="38990"/>
          <a:stretch>
            <a:fillRect/>
          </a:stretch>
        </p:blipFill>
        <p:spPr>
          <a:xfrm>
            <a:off x="0" y="1124744"/>
            <a:ext cx="6732240" cy="2736304"/>
          </a:xfrm>
          <a:prstGeom prst="rect">
            <a:avLst/>
          </a:prstGeom>
          <a:noFill/>
        </p:spPr>
      </p:pic>
      <p:sp>
        <p:nvSpPr>
          <p:cNvPr id="19466" name=""/>
          <p:cNvSpPr txBox="1"/>
          <p:nvPr/>
        </p:nvSpPr>
        <p:spPr>
          <a:xfrm>
            <a:off x="179512" y="3933056"/>
            <a:ext cx="8784976" cy="271938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None/>
              <a:defRPr/>
            </a:pPr>
            <a:r>
              <a:rPr lang="ru-RU" sz="1600" b="1"/>
              <a:t>Сергей Прокопьев</a:t>
            </a:r>
            <a:r>
              <a:rPr lang="ru-RU" sz="1600"/>
              <a:t> родился в 1975 году в Свердловске в семье военного летчика. После школы он учился военно-авиационном училище. Командовал стратегическим бомбардировщиком Ту-160, даже пролетал на нем над Красной площадью во время Парада Победы в 2010.</a:t>
            </a:r>
            <a:endParaRPr lang="ru-RU" sz="1600"/>
          </a:p>
          <a:p>
            <a:pPr algn="ctr">
              <a:buNone/>
              <a:defRPr/>
            </a:pPr>
            <a:endParaRPr lang="ru-RU" sz="1600"/>
          </a:p>
          <a:p>
            <a:pPr algn="ctr">
              <a:buNone/>
              <a:defRPr/>
            </a:pPr>
            <a:r>
              <a:rPr lang="ru-RU" sz="1600"/>
              <a:t>Вырос в семье, которая болела космосом, и все, что связано с авиацией и космосом было вокруг него с самого рождения. Всю свою дальнейшую судьбу он сложил так, чтобы она была связана с авиацией. А когда представился шанс поступить в отряд космонавтов, то был уже готов к этому. </a:t>
            </a:r>
            <a:endParaRPr lang="ru-RU" sz="1600"/>
          </a:p>
          <a:p>
            <a:pPr algn="ctr">
              <a:buNone/>
              <a:defRPr/>
            </a:pPr>
            <a:r>
              <a:rPr lang="ru-RU" sz="1600"/>
              <a:t>В отряд космонавтов он вступил в 2010 году. Но своей очереди для полета в космос пришлось ждать почти восемь лет. На МКС он исполнял обязанности борт-инженера.</a:t>
            </a:r>
            <a:endParaRPr/>
          </a:p>
        </p:txBody>
      </p:sp>
      <p:pic>
        <p:nvPicPr>
          <p:cNvPr id="19467" name="Picture 6" descr="https://avatars.mds.yandex.net/get-zen_doc/4481244/pub_605de2ac7ad0fe605dbcda29_605de941d87a7033bc82fa03/scale_1200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50065" y="1124744"/>
            <a:ext cx="2293934" cy="2736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556792"/>
            <a:ext cx="5292080" cy="1368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altLang="en-US" sz="2200"/>
              <a:t>С</a:t>
            </a:r>
            <a:r>
              <a:rPr lang="ru-RU" sz="2200"/>
              <a:t> космодрома Байконур впервые в </a:t>
            </a:r>
            <a:endParaRPr lang="ru-RU" sz="2200"/>
          </a:p>
          <a:p>
            <a:pPr marL="0" indent="0" algn="ctr">
              <a:buNone/>
              <a:defRPr/>
            </a:pPr>
            <a:r>
              <a:rPr lang="ru-RU" sz="2200"/>
              <a:t>мире стартовал комический корабль </a:t>
            </a:r>
            <a:endParaRPr lang="ru-RU" sz="2200"/>
          </a:p>
          <a:p>
            <a:pPr marL="0" indent="0" algn="ctr">
              <a:buNone/>
              <a:defRPr/>
            </a:pPr>
            <a:r>
              <a:rPr lang="ru-RU" sz="2200"/>
              <a:t>«Восток» с пилотом на борту. </a:t>
            </a:r>
            <a:endParaRPr lang="ru-RU"/>
          </a:p>
        </p:txBody>
      </p:sp>
      <p:pic>
        <p:nvPicPr>
          <p:cNvPr id="6146" name="Picture 2" descr="Первый искусственный спутник Земли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070548"/>
            <a:ext cx="3844921" cy="3150540"/>
          </a:xfrm>
          <a:prstGeom prst="rect">
            <a:avLst/>
          </a:prstGeom>
          <a:noFill/>
        </p:spPr>
      </p:pic>
      <p:pic>
        <p:nvPicPr>
          <p:cNvPr id="6148" name="Picture 4" descr="НПО «Автоматика» (г. Екатеринбург). Автор фотографии: farida5510"/>
          <p:cNvPicPr>
            <a:picLocks noChangeAspect="1" noChangeArrowheads="1"/>
          </p:cNvPicPr>
          <p:nvPr/>
        </p:nvPicPr>
        <p:blipFill rotWithShape="1">
          <a:blip r:embed="rId3"/>
          <a:srcRect r="680"/>
          <a:stretch>
            <a:fillRect/>
          </a:stretch>
        </p:blipFill>
        <p:spPr>
          <a:xfrm>
            <a:off x="3879712" y="3329607"/>
            <a:ext cx="5264287" cy="3528392"/>
          </a:xfrm>
          <a:prstGeom prst="rect">
            <a:avLst/>
          </a:prstGeom>
          <a:noFill/>
        </p:spPr>
      </p:pic>
      <p:pic>
        <p:nvPicPr>
          <p:cNvPr id="6150" name="Picture 6" descr="Ракета-носитель &quot;Протон-М&quot; с российским спутником. Автор фотографии: Researcher UFO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293096"/>
            <a:ext cx="3853106" cy="2564904"/>
          </a:xfrm>
          <a:prstGeom prst="rect">
            <a:avLst/>
          </a:prstGeom>
          <a:noFill/>
        </p:spPr>
      </p:pic>
      <p:sp>
        <p:nvSpPr>
          <p:cNvPr id="6151" name=""/>
          <p:cNvSpPr txBox="1"/>
          <p:nvPr/>
        </p:nvSpPr>
        <p:spPr>
          <a:xfrm>
            <a:off x="0" y="260648"/>
            <a:ext cx="9144000" cy="480397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buNone/>
              <a:defRPr/>
            </a:pPr>
            <a:r>
              <a:rPr lang="ru-RU" sz="2600" b="1">
                <a:solidFill>
                  <a:schemeClr val="lt1"/>
                </a:solidFill>
              </a:rPr>
              <a:t>12 апреля 1961 года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ru-RU" sz="2600"/>
              <a:t>Первым космонавтом стал </a:t>
            </a:r>
            <a:r>
              <a:rPr lang="ru-RU" sz="2600" b="1"/>
              <a:t>Юрий Гагарин</a:t>
            </a:r>
            <a:endParaRPr lang="ru-RU" altLang="en-US" sz="2600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107504" y="1285860"/>
            <a:ext cx="3312368" cy="54555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/>
              <a:t>За 108 минут корабль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«Восток» совершил один оборот вокруг нашей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планеты и приземлился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на Землю. Начиная со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следующего года, </a:t>
            </a:r>
            <a:endParaRPr lang="ru-RU" sz="2000" b="1"/>
          </a:p>
          <a:p>
            <a:pPr marL="0" indent="0" algn="ctr">
              <a:buNone/>
              <a:defRPr/>
            </a:pPr>
            <a:r>
              <a:rPr lang="ru-RU" sz="2000" b="1"/>
              <a:t>12 апреля</a:t>
            </a:r>
            <a:r>
              <a:rPr lang="ru-RU" sz="2000"/>
              <a:t> в стране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стали отмечать </a:t>
            </a:r>
            <a:endParaRPr lang="ru-RU" sz="2000" b="1"/>
          </a:p>
          <a:p>
            <a:pPr marL="0" indent="0" algn="ctr">
              <a:buNone/>
              <a:defRPr/>
            </a:pPr>
            <a:r>
              <a:rPr lang="ru-RU" sz="2000" b="1"/>
              <a:t>День космонавтики</a:t>
            </a:r>
            <a:r>
              <a:rPr lang="ru-RU" sz="2000"/>
              <a:t>. </a:t>
            </a:r>
            <a:endParaRPr lang="ru-RU" sz="2000"/>
          </a:p>
          <a:p>
            <a:pPr marL="0" indent="0" algn="ctr">
              <a:buNone/>
              <a:defRPr/>
            </a:pP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Немногие знают, что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огромный вклад в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развитие космонавтики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внес и Урал.</a:t>
            </a:r>
            <a:endParaRPr lang="ru-RU" altLang="en-US" sz="20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23778" y="1037778"/>
            <a:ext cx="5820222" cy="5820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0" y="0"/>
            <a:ext cx="9144000" cy="9906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>
                <a:solidFill>
                  <a:schemeClr val="bg1"/>
                </a:solidFill>
              </a:rPr>
              <a:t>«Без полетов Бахчиванджи, возможно, не было бы </a:t>
            </a:r>
            <a:br>
              <a:rPr lang="ru-RU" altLang="en-US" sz="2000" b="1">
                <a:solidFill>
                  <a:schemeClr val="bg1"/>
                </a:solidFill>
              </a:rPr>
            </a:br>
            <a:r>
              <a:rPr lang="ru-RU" sz="2000" b="1">
                <a:solidFill>
                  <a:schemeClr val="bg1"/>
                </a:solidFill>
              </a:rPr>
              <a:t>и 12 апреля 1961г.»</a:t>
            </a:r>
            <a:r>
              <a:rPr lang="ru-RU" altLang="en-US" sz="2000" b="1">
                <a:solidFill>
                  <a:schemeClr val="bg1"/>
                </a:solidFill>
              </a:rPr>
              <a:t> </a:t>
            </a:r>
            <a:r>
              <a:rPr lang="ru-RU" altLang="en-US" sz="2600" b="1">
                <a:solidFill>
                  <a:schemeClr val="bg1"/>
                </a:solidFill>
              </a:rPr>
              <a:t>Ю</a:t>
            </a:r>
            <a:r>
              <a:rPr lang="en-US" altLang="ru-RU" sz="2600" b="1">
                <a:solidFill>
                  <a:schemeClr val="bg1"/>
                </a:solidFill>
              </a:rPr>
              <a:t>.</a:t>
            </a:r>
            <a:r>
              <a:rPr lang="ru-RU" altLang="en-US" sz="2600" b="1">
                <a:solidFill>
                  <a:schemeClr val="bg1"/>
                </a:solidFill>
              </a:rPr>
              <a:t>А</a:t>
            </a:r>
            <a:r>
              <a:rPr lang="en-US" altLang="ru-RU" sz="2600" b="1">
                <a:solidFill>
                  <a:schemeClr val="bg1"/>
                </a:solidFill>
              </a:rPr>
              <a:t>.</a:t>
            </a:r>
            <a:r>
              <a:rPr lang="ru-RU" altLang="en-US" sz="2600" b="1">
                <a:solidFill>
                  <a:schemeClr val="bg1"/>
                </a:solidFill>
              </a:rPr>
              <a:t> Гагарин</a:t>
            </a:r>
            <a:endParaRPr lang="ru-RU" altLang="en-US" sz="2600" b="1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124743"/>
            <a:ext cx="5256584" cy="5544616"/>
          </a:xfrm>
        </p:spPr>
        <p:txBody>
          <a:bodyPr anchor="ctr" anchorCtr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2000"/>
              <a:t>Вряд ли начался бы космический век,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если бы не испытания первого самолета с жидкостным ракетным двигателем. </a:t>
            </a:r>
            <a:endParaRPr lang="ru-RU" sz="2000"/>
          </a:p>
          <a:p>
            <a:pPr marL="0" indent="0" algn="ctr">
              <a:buNone/>
              <a:defRPr/>
            </a:pP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Первые испытания проходили на </a:t>
            </a:r>
            <a:r>
              <a:rPr lang="ru-RU" sz="2000" b="1"/>
              <a:t>Урале</a:t>
            </a:r>
            <a:r>
              <a:rPr lang="ru-RU" sz="2000"/>
              <a:t>. В годы Великой отечественной войны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в уральском поселке Билимбай велись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работы по созданию такого самолета.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15 мая 1942 года летчик </a:t>
            </a:r>
            <a:r>
              <a:rPr lang="ru-RU" sz="2000" b="1"/>
              <a:t>Григорий </a:t>
            </a:r>
            <a:endParaRPr lang="ru-RU" sz="2000" b="1"/>
          </a:p>
          <a:p>
            <a:pPr marL="0" indent="0" algn="ctr">
              <a:buNone/>
              <a:defRPr/>
            </a:pPr>
            <a:r>
              <a:rPr lang="ru-RU" sz="2000" b="1"/>
              <a:t>Бахчиванджи</a:t>
            </a:r>
            <a:r>
              <a:rPr lang="ru-RU" sz="2000"/>
              <a:t> совершил первый полет.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Первый раз в истории человек поднял </a:t>
            </a:r>
            <a:endParaRPr lang="ru-RU" sz="2000"/>
          </a:p>
          <a:p>
            <a:pPr marL="0" indent="0" algn="ctr">
              <a:buNone/>
              <a:defRPr/>
            </a:pPr>
            <a:r>
              <a:rPr lang="ru-RU" sz="2000"/>
              <a:t>реактивный самолет в воздух.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      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И произошло это именно на </a:t>
            </a:r>
            <a:r>
              <a:rPr lang="ru-RU" sz="2000" b="1"/>
              <a:t>Урале</a:t>
            </a:r>
            <a:r>
              <a:rPr lang="ru-RU" sz="2000"/>
              <a:t>. </a:t>
            </a:r>
            <a:endParaRPr lang="ru-RU" sz="2000"/>
          </a:p>
          <a:p>
            <a:pPr algn="ctr">
              <a:buNone/>
              <a:defRPr/>
            </a:pPr>
            <a:r>
              <a:rPr lang="ru-RU" sz="2000" b="1"/>
              <a:t>       Бахчиванджи</a:t>
            </a:r>
            <a:r>
              <a:rPr lang="ru-RU" sz="2000"/>
              <a:t> это стоило жизни…</a:t>
            </a:r>
            <a:endParaRPr lang="ru-RU" sz="2000"/>
          </a:p>
        </p:txBody>
      </p:sp>
      <p:pic>
        <p:nvPicPr>
          <p:cNvPr id="4098" name="Picture 2" descr="Памятник первому советскому реактивному истребителю «БИ-1». Автор фотографии: mirage.su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105321"/>
            <a:ext cx="3714776" cy="2899743"/>
          </a:xfrm>
          <a:prstGeom prst="rect">
            <a:avLst/>
          </a:prstGeom>
          <a:noFill/>
        </p:spPr>
      </p:pic>
      <p:sp>
        <p:nvSpPr>
          <p:cNvPr id="4101" name=""/>
          <p:cNvSpPr/>
          <p:nvPr/>
        </p:nvSpPr>
        <p:spPr>
          <a:xfrm>
            <a:off x="0" y="4077072"/>
            <a:ext cx="3707904" cy="2780928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pic>
        <p:nvPicPr>
          <p:cNvPr id="4100" name="Picture 4" descr="БИ (БИ — Березняк-Исаев, или Ближний Истребитель) - ракетный самолёт, первый советский самолёт с жидкостным ракетным двигателем. Источник: wikimedia.or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8356" y="4627900"/>
            <a:ext cx="3445531" cy="1681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600" b="1"/>
              <a:t>УРАЛ – ОПОРА КОСМОНАВТИКИ</a:t>
            </a:r>
            <a:endParaRPr lang="ru-RU" sz="2600" b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052736"/>
            <a:ext cx="5904656" cy="5590974"/>
          </a:xfrm>
        </p:spPr>
        <p:txBody>
          <a:bodyPr anchor="ctr" anchorCtr="0">
            <a:noAutofit/>
          </a:bodyPr>
          <a:lstStyle/>
          <a:p>
            <a:pPr algn="ctr">
              <a:buNone/>
              <a:defRPr/>
            </a:pPr>
            <a:r>
              <a:rPr lang="ru-RU" sz="2000"/>
              <a:t>На протяжении вот уже нескольких столетий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Урал по праву считается сердцем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промышленности нашей страны. С началом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развития космонавтики именно уральские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предприятия первыми начали производство 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топлива и комплектующих для освоения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космоса.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На заводе «Уралмаш», были выплавлены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штампы повышенной прочности, на которых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изготовили полусферы корпуса </a:t>
            </a:r>
            <a:r>
              <a:rPr lang="ru-RU" sz="2000" b="1"/>
              <a:t>первого </a:t>
            </a:r>
            <a:endParaRPr lang="ru-RU" sz="2000" b="1"/>
          </a:p>
          <a:p>
            <a:pPr algn="ctr">
              <a:buNone/>
              <a:defRPr/>
            </a:pPr>
            <a:r>
              <a:rPr lang="ru-RU" sz="2000" b="1"/>
              <a:t>спутника Земли.</a:t>
            </a:r>
            <a:r>
              <a:rPr lang="ru-RU" sz="2000"/>
              <a:t> Первый искусственный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спутник Земли имел форму шара диаметром </a:t>
            </a:r>
            <a:endParaRPr lang="ru-RU" sz="2000"/>
          </a:p>
          <a:p>
            <a:pPr algn="ctr">
              <a:buNone/>
              <a:defRPr/>
            </a:pPr>
            <a:r>
              <a:rPr lang="ru-RU" sz="2000"/>
              <a:t>58 см и весил 83,6 кг. От него отходили четыре антенны для передачи сигнала.</a:t>
            </a:r>
            <a:endParaRPr lang="ru-RU" sz="2000"/>
          </a:p>
        </p:txBody>
      </p:sp>
      <p:pic>
        <p:nvPicPr>
          <p:cNvPr id="16386" name="Picture 2" descr="ФГУП «НИИМаш» (г. Нижняя Салда)"/>
          <p:cNvPicPr>
            <a:picLocks noChangeAspect="1" noChangeArrowheads="1"/>
          </p:cNvPicPr>
          <p:nvPr/>
        </p:nvPicPr>
        <p:blipFill rotWithShape="1">
          <a:blip r:embed="rId2"/>
          <a:srcRect t="4390"/>
          <a:stretch>
            <a:fillRect/>
          </a:stretch>
        </p:blipFill>
        <p:spPr>
          <a:xfrm>
            <a:off x="0" y="1124744"/>
            <a:ext cx="3058370" cy="1296144"/>
          </a:xfrm>
          <a:prstGeom prst="rect">
            <a:avLst/>
          </a:prstGeom>
          <a:noFill/>
        </p:spPr>
      </p:pic>
      <p:pic>
        <p:nvPicPr>
          <p:cNvPr id="16388" name="Picture 4" descr="«Уралвагонзавод» (г. Нижний Тагил). Автор фотографии: fefmipk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464587"/>
            <a:ext cx="3059832" cy="2036843"/>
          </a:xfrm>
          <a:prstGeom prst="rect">
            <a:avLst/>
          </a:prstGeom>
          <a:noFill/>
        </p:spPr>
      </p:pic>
      <p:pic>
        <p:nvPicPr>
          <p:cNvPr id="16390" name="Picture 6" descr="https://ds05.infourok.ru/uploads/ex/0296/0010defd-3503a8f9/img8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563125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t="23250" b="4440"/>
          <a:stretch>
            <a:fillRect/>
          </a:stretch>
        </p:blipFill>
        <p:spPr>
          <a:xfrm>
            <a:off x="0" y="2609527"/>
            <a:ext cx="9144000" cy="4248472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79511" y="1268760"/>
            <a:ext cx="8784976" cy="100584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 algn="ctr">
              <a:buNone/>
              <a:defRPr/>
            </a:pPr>
            <a:r>
              <a:rPr lang="ru-RU" sz="2000"/>
              <a:t>Оборудование, которое передавало сигналы с искусственного спутника на Землю, было разработано, сконструировано и произведено также на уральском предприятии НПО «Автоматика». </a:t>
            </a:r>
            <a:endParaRPr sz="2000"/>
          </a:p>
        </p:txBody>
      </p:sp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457199" y="0"/>
            <a:ext cx="8229599" cy="990600"/>
          </a:xfrm>
        </p:spPr>
        <p:txBody>
          <a:bodyPr vert="horz" lIns="91440" tIns="45720" rIns="91440" bIns="45720" anchor="ctr"/>
          <a:lstStyle/>
          <a:p>
            <a:pPr lvl="0" algn="ctr">
              <a:defRPr/>
            </a:pPr>
            <a:r>
              <a:rPr lang="ru-RU" sz="2600" b="1"/>
              <a:t>УРАЛ – ОПОРА КОСМОНАВТИКИ</a:t>
            </a:r>
            <a:endParaRPr lang="ru-RU" altLang="en-US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57199" y="0"/>
            <a:ext cx="8229599" cy="990600"/>
          </a:xfrm>
        </p:spPr>
        <p:txBody>
          <a:bodyPr/>
          <a:lstStyle/>
          <a:p>
            <a:pPr lvl="0" algn="ctr">
              <a:defRPr/>
            </a:pPr>
            <a:r>
              <a:rPr lang="ru-RU" sz="2600" b="1"/>
              <a:t>УРАЛ – ОПОРА КОСМОНАВТИКИ</a:t>
            </a:r>
            <a:endParaRPr lang="ru-RU" altLang="en-US" sz="2600"/>
          </a:p>
        </p:txBody>
      </p:sp>
      <p:sp>
        <p:nvSpPr>
          <p:cNvPr id="4" name=""/>
          <p:cNvSpPr txBox="1"/>
          <p:nvPr/>
        </p:nvSpPr>
        <p:spPr>
          <a:xfrm>
            <a:off x="179511" y="4795066"/>
            <a:ext cx="8784976" cy="191815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None/>
              <a:defRPr/>
            </a:pPr>
            <a:r>
              <a:rPr lang="ru-RU" sz="2000"/>
              <a:t>В небольшом уральском городке с 1960-х годов работает </a:t>
            </a:r>
            <a:r>
              <a:rPr lang="ru-RU" sz="2000" b="1"/>
              <a:t>предприятие «НИИМаш»</a:t>
            </a:r>
            <a:r>
              <a:rPr lang="ru-RU" sz="2000"/>
              <a:t>, на котором изготовляют жидкостные ракетные двигатели и двигательные установки. В российской космонавтике использовано более 14 тысяч двигателей уральского предприятия. В ракетоносителях использовались титановые сплавы из Верхней Салды, предприятия ВСМПО «Висма».</a:t>
            </a:r>
            <a:endParaRPr sz="20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26802" y="2205794"/>
            <a:ext cx="4317197" cy="251935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150860"/>
            <a:ext cx="4788024" cy="3591018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4788024" y="1412776"/>
            <a:ext cx="4355976" cy="45221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None/>
              <a:defRPr/>
            </a:pPr>
            <a:r>
              <a:rPr lang="ru-RU" sz="2400" b="1"/>
              <a:t>Нижняя Салда </a:t>
            </a:r>
            <a:endParaRPr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457199" y="0"/>
            <a:ext cx="8229599" cy="990600"/>
          </a:xfrm>
          <a:prstGeom prst="rect">
            <a:avLst/>
          </a:prstGeom>
        </p:spPr>
        <p:txBody>
          <a:bodyPr vert="horz" lIns="91440" tIns="45720" rIns="91440" bIns="45720"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ru-RU" sz="2600" b="1" i="0" u="none" strike="noStrike" kern="1200" cap="none" spc="0" normalizeH="0" baseline="0" mc:Ignorable="hp" hp:hslEmbossed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УРАЛ – ОПОРА КОСМОНАВТИКИ</a:t>
            </a:r>
            <a:endParaRPr xmlns:mc="http://schemas.openxmlformats.org/markup-compatibility/2006" xmlns:hp="http://schemas.haansoft.com/office/presentation/8.0" kumimoji="0" lang="ru-RU" altLang="en-US" sz="2600" b="0" i="0" u="none" strike="noStrike" kern="1200" cap="none" spc="0" normalizeH="0" baseline="0" mc:Ignorable="hp" hp:hslEmbossed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179512" y="4437112"/>
            <a:ext cx="8784976" cy="22231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None/>
              <a:defRPr/>
            </a:pPr>
            <a:r>
              <a:rPr lang="ru-RU" sz="2000" b="1"/>
              <a:t>Свердловское НПП «Старт»</a:t>
            </a:r>
            <a:r>
              <a:rPr lang="ru-RU" sz="2000"/>
              <a:t> проявило себя в разработке и изготовлении заправочного оборудования для космической техники. А в </a:t>
            </a:r>
            <a:r>
              <a:rPr lang="ru-RU" sz="2000" b="1"/>
              <a:t>конструкторском бюро </a:t>
            </a:r>
            <a:r>
              <a:rPr lang="ru-RU" sz="2000" b="1">
                <a:solidFill>
                  <a:schemeClr val="dk1"/>
                </a:solidFill>
              </a:rPr>
              <a:t>«Уралвагонзавода»</a:t>
            </a:r>
            <a:r>
              <a:rPr lang="ru-RU" sz="2000"/>
              <a:t> родились системы заправки жидким кислородом. Ими заправляли даже ту ракету, которая выводила на земную орбиту первый искусственный спутник Земли. Также нижнетагильский «Уралвагонзавод» выпускал детали для пусковых установок, которые используются и в наши дни.</a:t>
            </a:r>
            <a:endParaRPr sz="20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t="24440" b="4820"/>
          <a:stretch>
            <a:fillRect/>
          </a:stretch>
        </p:blipFill>
        <p:spPr>
          <a:xfrm>
            <a:off x="0" y="1124744"/>
            <a:ext cx="9144000" cy="316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400" b="1"/>
              <a:t>УРАЛ И КОСМИЧЕСКАЯ НАУКА</a:t>
            </a:r>
            <a:endParaRPr lang="ru-RU" sz="2400" b="1"/>
          </a:p>
        </p:txBody>
      </p:sp>
      <p:pic>
        <p:nvPicPr>
          <p:cNvPr id="17410" name="Picture 2" descr="https://www.neizvestniy-geniy.ru/images/works/photo/2012/06/656536_1.jpg"/>
          <p:cNvPicPr>
            <a:picLocks noChangeAspect="1" noChangeArrowheads="1"/>
          </p:cNvPicPr>
          <p:nvPr/>
        </p:nvPicPr>
        <p:blipFill rotWithShape="1">
          <a:blip r:embed="rId2"/>
          <a:srcRect l="17820" r="23930"/>
          <a:stretch>
            <a:fillRect/>
          </a:stretch>
        </p:blipFill>
        <p:spPr>
          <a:xfrm>
            <a:off x="0" y="1142983"/>
            <a:ext cx="4824536" cy="5715016"/>
          </a:xfrm>
          <a:prstGeom prst="rect">
            <a:avLst/>
          </a:prstGeom>
          <a:noFill/>
        </p:spPr>
      </p:pic>
      <p:sp>
        <p:nvSpPr>
          <p:cNvPr id="17414" name=""/>
          <p:cNvSpPr txBox="1"/>
          <p:nvPr/>
        </p:nvSpPr>
        <p:spPr>
          <a:xfrm>
            <a:off x="4932040" y="1147711"/>
            <a:ext cx="4032448" cy="557503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None/>
              <a:defRPr/>
            </a:pPr>
            <a:r>
              <a:rPr lang="ru-RU" sz="2000"/>
              <a:t> В 1957 году в Свердловске при Уральском университете была основана </a:t>
            </a:r>
            <a:r>
              <a:rPr lang="ru-RU" sz="2000" b="1"/>
              <a:t>станция наблюдения за искусственными спутниками Земли</a:t>
            </a:r>
            <a:r>
              <a:rPr lang="ru-RU" sz="2000"/>
              <a:t>. </a:t>
            </a: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r>
              <a:rPr lang="ru-RU" sz="2000"/>
              <a:t>Три года спустя, в 1960 году в УрГУ открыли </a:t>
            </a:r>
            <a:r>
              <a:rPr lang="ru-RU" sz="2000" b="1"/>
              <a:t>кафедру астрономии и геодезии</a:t>
            </a:r>
            <a:r>
              <a:rPr lang="ru-RU" sz="2000"/>
              <a:t>.</a:t>
            </a:r>
            <a:r>
              <a:rPr lang="ru-RU" sz="2000"/>
              <a:t> </a:t>
            </a: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r>
              <a:rPr lang="ru-RU" sz="2000"/>
              <a:t>И, наконец, в 1963 году началось строительство </a:t>
            </a:r>
            <a:r>
              <a:rPr lang="ru-RU" sz="2000" b="1"/>
              <a:t>обсерватории</a:t>
            </a:r>
            <a:r>
              <a:rPr lang="ru-RU" sz="2000"/>
              <a:t> близ станции Коуровка. Она была открыта в 1965 году. Это единственная астрономическая обсерватория на Урале. 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Фрагмент">
  <a:themeElements>
    <a:clrScheme name="Фрагмент">
      <a:dk1>
        <a:srgbClr val="101f24"/>
      </a:dk1>
      <a:lt1>
        <a:srgbClr val="ffffff"/>
      </a:lt1>
      <a:dk2>
        <a:srgbClr val="3366cc"/>
      </a:dk2>
      <a:lt2>
        <a:srgbClr val="0099cc"/>
      </a:lt2>
      <a:accent1>
        <a:srgbClr val="399aad"/>
      </a:accent1>
      <a:accent2>
        <a:srgbClr val="2b7381"/>
      </a:accent2>
      <a:accent3>
        <a:srgbClr val="003366"/>
      </a:accent3>
      <a:accent4>
        <a:srgbClr val="003399"/>
      </a:accent4>
      <a:accent5>
        <a:srgbClr val="009999"/>
      </a:accent5>
      <a:accent6>
        <a:srgbClr val="83bb71"/>
      </a:accent6>
      <a:hlink>
        <a:srgbClr val="00ffff"/>
      </a:hlink>
      <a:folHlink>
        <a:srgbClr val="333333"/>
      </a:folHlink>
    </a:clrScheme>
    <a:fontScheme name="Фрагмент">
      <a:majorFont>
        <a:latin typeface="Verdana"/>
        <a:ea typeface=""/>
        <a:cs typeface=""/>
        <a:font script="Jpan" typeface="MS PGothic"/>
        <a:font script="Hang" typeface="한컴 윤체 L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Фрагмен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651</ep:Words>
  <ep:PresentationFormat>Экран (4:3)</ep:PresentationFormat>
  <ep:Paragraphs>69</ep:Paragraphs>
  <ep:Slides>12</ep:Slides>
  <ep:Notes>0</ep:Notes>
  <ep:TotalTime>0</ep:TotalTime>
  <ep:HiddenSlides>0</ep:HiddenSlides>
  <ep:MMClips>0</ep:MMClips>
  <ep:HeadingPairs>
    <vt:vector size="4" baseType="variant">
      <vt:variant>
        <vt:lpstr>Темы</vt:lpstr>
      </vt:variant>
      <vt:variant>
        <vt:i4>1</vt:i4>
      </vt:variant>
      <vt:variant>
        <vt:lpstr>Заголовок слайда</vt:lpstr>
      </vt:variant>
      <vt:variant>
        <vt:i4>12</vt:i4>
      </vt:variant>
    </vt:vector>
  </ep:HeadingPairs>
  <ep:TitlesOfParts>
    <vt:vector size="13" baseType="lpstr">
      <vt:lpstr>Фрагмент</vt:lpstr>
      <vt:lpstr>УРАЛ И КОСМОС</vt:lpstr>
      <vt:lpstr>Слайд 2</vt:lpstr>
      <vt:lpstr>Первым космонавтом стал Юрий Гагарин</vt:lpstr>
      <vt:lpstr>«Без полетов Бахчиванджи, возможно, не было бы  и 12 апреля 1961г.» Ю.А. Гагарин</vt:lpstr>
      <vt:lpstr>УРАЛ – ОПОРА КОСМОНАВТИКИ</vt:lpstr>
      <vt:lpstr>УРАЛ – ОПОРА КОСМОНАВТИКИ</vt:lpstr>
      <vt:lpstr>УРАЛ – ОПОРА КОСМОНАВТИКИ</vt:lpstr>
      <vt:lpstr>Слайд 8</vt:lpstr>
      <vt:lpstr>УРАЛ И КОСМИЧЕСКАЯ НАУКА</vt:lpstr>
      <vt:lpstr>УРАЛ И КОСМИЧЕСКАЯ НАУКА</vt:lpstr>
      <vt:lpstr>УРАЛ В ИЛЛЮМИНАТОРЕ: УРАЛЬЦЫ  ПОКОРИВШИЕ КОСМОС</vt:lpstr>
      <vt:lpstr>УРАЛ В ИЛЛЮМИНАТОРЕ: УРАЛЬЦЫ  ПОКОРИВШИЕ КОСМОС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2021-09-30T06:10:57.000</dcterms:created>
  <dc:creator>Элиза</dc:creator>
  <cp:lastModifiedBy>79122</cp:lastModifiedBy>
  <dcterms:modified xsi:type="dcterms:W3CDTF">2021-10-20T16:37:55.420</dcterms:modified>
  <cp:revision>27</cp:revision>
  <dc:title>УРАЛ И КОСМОС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