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60" r:id="rId3"/>
    <p:sldId id="268" r:id="rId4"/>
    <p:sldId id="257" r:id="rId5"/>
    <p:sldId id="258" r:id="rId6"/>
    <p:sldId id="259" r:id="rId7"/>
    <p:sldId id="261" r:id="rId8"/>
    <p:sldId id="270" r:id="rId9"/>
    <p:sldId id="262" r:id="rId10"/>
    <p:sldId id="263" r:id="rId11"/>
    <p:sldId id="264" r:id="rId12"/>
    <p:sldId id="265" r:id="rId13"/>
    <p:sldId id="266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9FCAD-0A03-41CA-8817-62C41AE88BB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61A78E-2969-4900-B23F-0C63C8982C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9FCAD-0A03-41CA-8817-62C41AE88BB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61A78E-2969-4900-B23F-0C63C8982C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9FCAD-0A03-41CA-8817-62C41AE88BB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61A78E-2969-4900-B23F-0C63C8982C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9FCAD-0A03-41CA-8817-62C41AE88BB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61A78E-2969-4900-B23F-0C63C8982C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9FCAD-0A03-41CA-8817-62C41AE88BB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61A78E-2969-4900-B23F-0C63C8982C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9FCAD-0A03-41CA-8817-62C41AE88BB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61A78E-2969-4900-B23F-0C63C8982C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9FCAD-0A03-41CA-8817-62C41AE88BB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61A78E-2969-4900-B23F-0C63C8982C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9FCAD-0A03-41CA-8817-62C41AE88BB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61A78E-2969-4900-B23F-0C63C8982C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9FCAD-0A03-41CA-8817-62C41AE88BB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61A78E-2969-4900-B23F-0C63C8982C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9FCAD-0A03-41CA-8817-62C41AE88BB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61A78E-2969-4900-B23F-0C63C8982C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79FCAD-0A03-41CA-8817-62C41AE88BB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3561A78E-2969-4900-B23F-0C63C8982CC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A79FCAD-0A03-41CA-8817-62C41AE88BB6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561A78E-2969-4900-B23F-0C63C8982CC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3794412"/>
            <a:ext cx="2736304" cy="2533615"/>
          </a:xfrm>
          <a:prstGeom prst="rect">
            <a:avLst/>
          </a:prstGeom>
        </p:spPr>
      </p:pic>
      <p:pic>
        <p:nvPicPr>
          <p:cNvPr id="1026" name="Picture 2" descr="https://img-fotki.yandex.ru/get/5635/45084799.5/0_64c49_41c1ab75_ori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794621"/>
            <a:ext cx="2924380" cy="2461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mg-fotki.yandex.ru/get/4426/30348152.10c/0_5bef8_1f612fea_ori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3794412"/>
            <a:ext cx="2520281" cy="239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1387473" y="620688"/>
            <a:ext cx="6336704" cy="26642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003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340768"/>
            <a:ext cx="6912768" cy="1919227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000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История </a:t>
            </a:r>
            <a:r>
              <a:rPr lang="ru-RU" sz="6000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Екатеринбургского метро</a:t>
            </a:r>
            <a:endParaRPr lang="ru-RU" sz="6000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34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78276" y="620688"/>
            <a:ext cx="7848872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618" y="764704"/>
            <a:ext cx="7959530" cy="288032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В 1994 году запустили «Динамо» и «Площадь 1905 года». А следующие станции планировали открыть, уложившись в шесть лет. «Геологическую» </a:t>
            </a:r>
            <a:r>
              <a:rPr lang="ru-RU" sz="2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в</a:t>
            </a: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 1997 году, </a:t>
            </a:r>
            <a:r>
              <a:rPr lang="ru-RU" sz="2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а </a:t>
            </a: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 «Чкаловскую» — в 2000 году.</a:t>
            </a:r>
          </a:p>
        </p:txBody>
      </p:sp>
      <p:pic>
        <p:nvPicPr>
          <p:cNvPr id="7170" name="Picture 2" descr="https://ural-meridian.ru/wp-content/uploads/2019/08/Metro_2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353420"/>
            <a:ext cx="2952328" cy="1867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i.uralweb.ru/novosti/27/000/450/450490.jpeg?14485129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353420"/>
            <a:ext cx="2892788" cy="1929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im0-tub-ua.yandex.net/i?id=1ebb4d016ef14aab10636e1a8c52ab7e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76" y="4518271"/>
            <a:ext cx="2919897" cy="1818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://www.ekburg.ru/UserFiles/Storage/ContentPhoto/0/2/28/22817_original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581"/>
          <a:stretch/>
        </p:blipFill>
        <p:spPr bwMode="auto">
          <a:xfrm>
            <a:off x="3948851" y="4536575"/>
            <a:ext cx="2928168" cy="1800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553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526588" y="620688"/>
            <a:ext cx="8005852" cy="25202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060" y="764704"/>
            <a:ext cx="8052380" cy="237626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«</a:t>
            </a: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Геологическая», которую первоначально хотели назвать «Куйбышевской», приняла пассажиров только в конце 2002 года. Затем, спустя девять лет, открыли «Ботаническую» и через год, в 2012-м, — «Чкаловскую».</a:t>
            </a:r>
          </a:p>
        </p:txBody>
      </p:sp>
      <p:pic>
        <p:nvPicPr>
          <p:cNvPr id="8194" name="Picture 2" descr="https://img.vkmp.ru/13a30be58e333a84a3bc5a4e41102e9c/wp-content/uploads/2018/11/eeb825f3c8b5d448f432a64bfa1b9a6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282787"/>
            <a:ext cx="3634177" cy="2674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forum.nashtransport.ru/uploads/1348827827/gallery_16694_2750_43994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276216"/>
            <a:ext cx="3594721" cy="26690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477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54119" y="692696"/>
            <a:ext cx="8064896" cy="295232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5135" y="836712"/>
            <a:ext cx="8183880" cy="4187952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  <a:latin typeface="Monotype Corsiva" panose="03010101010201010101" pitchFamily="66" charset="0"/>
              </a:rPr>
              <a:t>После этого первая линия екатеринбургского метро была, наконец-то, завершена. Строительство заняло 32 года. Подземка связала юг и север города. И теперь с Ботанического до Уралмаша (особенно в час-пик) быстрее всего можно добраться именно на метро.</a:t>
            </a:r>
          </a:p>
        </p:txBody>
      </p:sp>
      <p:pic>
        <p:nvPicPr>
          <p:cNvPr id="2050" name="Picture 2" descr="https://st.depositphotos.com/1037238/1548/v/950/depositphotos_15483153-stock-illustration-in-subway-tr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276" y="3843950"/>
            <a:ext cx="3672408" cy="2537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cdn3.vectorstock.com/i/1000x1000/87/42/people-in-subway-train-car-sitting-standing-and-vector-15818742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356"/>
          <a:stretch/>
        </p:blipFill>
        <p:spPr bwMode="auto">
          <a:xfrm>
            <a:off x="4716016" y="3843950"/>
            <a:ext cx="3672408" cy="253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886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620688"/>
            <a:ext cx="8280920" cy="5760640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5100" dirty="0">
                <a:solidFill>
                  <a:srgbClr val="002060"/>
                </a:solidFill>
                <a:latin typeface="Monotype Corsiva" panose="03010101010201010101" pitchFamily="66" charset="0"/>
              </a:rPr>
              <a:t>Оплата </a:t>
            </a:r>
            <a:r>
              <a:rPr lang="ru-RU" sz="51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проезда</a:t>
            </a:r>
            <a:endParaRPr lang="ru-RU" sz="5100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 algn="just">
              <a:buNone/>
            </a:pPr>
            <a:r>
              <a:rPr lang="ru-RU" sz="5100" dirty="0">
                <a:solidFill>
                  <a:srgbClr val="002060"/>
                </a:solidFill>
                <a:latin typeface="Monotype Corsiva" panose="03010101010201010101" pitchFamily="66" charset="0"/>
              </a:rPr>
              <a:t>Стоимость поездки после открытия в 1991 году составляла 15 копеек. Плата за проезд ежегодно повышалась и в 2012 году достигла 23 рублей с </a:t>
            </a:r>
            <a:r>
              <a:rPr lang="ru-RU" sz="51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учётом, c </a:t>
            </a:r>
            <a:r>
              <a:rPr lang="ru-RU" sz="5100" dirty="0">
                <a:solidFill>
                  <a:srgbClr val="002060"/>
                </a:solidFill>
                <a:latin typeface="Monotype Corsiva" panose="03010101010201010101" pitchFamily="66" charset="0"/>
              </a:rPr>
              <a:t>15 января 2017 года стоимость проезда в Екатеринбургском метрополитене составила 28 рублей. С 15 мая 2019 года стоимость проезда составила 32 </a:t>
            </a:r>
            <a:r>
              <a:rPr lang="ru-RU" sz="51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рубля</a:t>
            </a:r>
            <a:endParaRPr lang="ru-RU" sz="5100" dirty="0">
              <a:solidFill>
                <a:srgbClr val="002060"/>
              </a:solidFill>
              <a:latin typeface="Monotype Corsiva" panose="03010101010201010101" pitchFamily="66" charset="0"/>
            </a:endParaRPr>
          </a:p>
          <a:p>
            <a:pPr marL="0" indent="0" algn="just">
              <a:buNone/>
            </a:pPr>
            <a:r>
              <a:rPr lang="ru-RU" sz="5100" dirty="0">
                <a:solidFill>
                  <a:srgbClr val="002060"/>
                </a:solidFill>
                <a:latin typeface="Monotype Corsiva" panose="03010101010201010101" pitchFamily="66" charset="0"/>
              </a:rPr>
              <a:t>Первоначально входные турникеты принимали монеты достоинством 5 и 15 копеек. С 1992 года использовались пластиковые жетоны разных цветов (</a:t>
            </a:r>
            <a:r>
              <a:rPr lang="ru-RU" sz="51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малиновый</a:t>
            </a:r>
            <a:r>
              <a:rPr lang="ru-RU" sz="5100" dirty="0">
                <a:solidFill>
                  <a:srgbClr val="002060"/>
                </a:solidFill>
                <a:latin typeface="Monotype Corsiva" panose="03010101010201010101" pitchFamily="66" charset="0"/>
              </a:rPr>
              <a:t>, красный, голубой, серый, чёрный). Несмотря на алюминиевую вставку, были очень лёгкие и в 1994 году выведены из обращения, и заменены на металлические жетоны, использовавшиеся ранее в Московском метрополитене. В 2009 году в дополнение к жетонам появились электронные карты «</a:t>
            </a:r>
            <a:r>
              <a:rPr lang="ru-RU" sz="51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Екарта». В </a:t>
            </a:r>
            <a:r>
              <a:rPr lang="ru-RU" sz="5100" dirty="0">
                <a:solidFill>
                  <a:srgbClr val="002060"/>
                </a:solidFill>
                <a:latin typeface="Monotype Corsiva" panose="03010101010201010101" pitchFamily="66" charset="0"/>
              </a:rPr>
              <a:t>октябре 2017 года Екатеринбургский метрополитен запустил бесконтактную систему оплаты для банковских карт и смартфонов</a:t>
            </a:r>
          </a:p>
          <a:p>
            <a:endParaRPr lang="ru-RU" dirty="0"/>
          </a:p>
        </p:txBody>
      </p:sp>
      <p:pic>
        <p:nvPicPr>
          <p:cNvPr id="3074" name="Picture 2" descr="https://im0-tub-ua.yandex.net/i?id=3768a152c758d8746c9583fe54107f62&amp;n=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111" y="5250381"/>
            <a:ext cx="1224136" cy="120160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tatic.anumis.ru/global/images/photos/0002/huge/20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92052"/>
            <a:ext cx="1080120" cy="10801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pbs.twimg.com/media/Dmbwiw1XcAAAsCB.jpg:large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610"/>
          <a:stretch/>
        </p:blipFill>
        <p:spPr bwMode="auto">
          <a:xfrm>
            <a:off x="3100270" y="5206417"/>
            <a:ext cx="2100097" cy="35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pbs.twimg.com/media/Dmbwiw1XcAAAsCB.jpg:larg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580" r="56206"/>
          <a:stretch/>
        </p:blipFill>
        <p:spPr bwMode="auto">
          <a:xfrm>
            <a:off x="3742621" y="5656627"/>
            <a:ext cx="815396" cy="79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pbs.twimg.com/media/Dmbwiw1XcAAAsCB.jpg:large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28" t="32908" r="12667" b="46389"/>
          <a:stretch/>
        </p:blipFill>
        <p:spPr bwMode="auto">
          <a:xfrm>
            <a:off x="4558017" y="5656627"/>
            <a:ext cx="910025" cy="79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pbs.twimg.com/media/Dmbwiw1XcAAAsCB.jpg:large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514" t="9255" r="16554" b="67675"/>
          <a:stretch/>
        </p:blipFill>
        <p:spPr bwMode="auto">
          <a:xfrm flipV="1">
            <a:off x="3022486" y="5634431"/>
            <a:ext cx="778241" cy="79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s://avatars.mds.yandex.net/get-zen_doc/1887445/pub_5dc3a52286c4a96c4739960f_5dc3cb70ec575b00b1543ebd/scale_120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5340972"/>
            <a:ext cx="1090007" cy="1070023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 descr="https://avatars.mds.yandex.net/get-zen_doc/3437146/pub_5f1571bccdd0fb2cab84e494_5f1afc2012130c35df6376df/scale_1200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35"/>
          <a:stretch/>
        </p:blipFill>
        <p:spPr bwMode="auto">
          <a:xfrm flipH="1">
            <a:off x="6890010" y="5310365"/>
            <a:ext cx="1574289" cy="10209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907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83568" y="548680"/>
            <a:ext cx="7920880" cy="2448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655319"/>
            <a:ext cx="7504887" cy="4187952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just">
              <a:buNone/>
            </a:pPr>
            <a:r>
              <a:rPr lang="ru-RU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Ребята, метрополитен города Екатеринбурга ждет Вас,  совершить всем вместе  виртуальную экскурсию в подземный мир!</a:t>
            </a:r>
            <a:endParaRPr lang="ru-RU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  <p:pic>
        <p:nvPicPr>
          <p:cNvPr id="3078" name="Picture 6" descr="https://ukges.ru/wp-content/uploads/2020/04/WhatsApp-Image-2020-04-23-at-16.37.48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496" y="2420888"/>
            <a:ext cx="2624980" cy="18722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competitions.archplatforma.ru/imgs/users/rabots/26386/biggest/file4233170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363" y="2977722"/>
            <a:ext cx="2718764" cy="19846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i.pinimg.com/originals/65/c6/06/65c606f6c7d5d38becf2df772a35cbbd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4293096"/>
            <a:ext cx="2592288" cy="19368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8842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66286" y="548680"/>
            <a:ext cx="8183880" cy="452966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Ждать трамвая?</a:t>
            </a:r>
            <a:b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Не желаю!</a:t>
            </a:r>
            <a:b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На автобус не сажусь!</a:t>
            </a:r>
            <a:b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Лучше сяду на метро я:</a:t>
            </a:r>
            <a:b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На метро быстрее втрое</a:t>
            </a:r>
            <a:b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Я до школы доберусь</a:t>
            </a:r>
            <a:r>
              <a:rPr lang="ru-RU" sz="2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!</a:t>
            </a: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Ты не стой у остановок:</a:t>
            </a:r>
            <a:b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Лучше вместе мы войдём</a:t>
            </a:r>
            <a:b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В этот светлый, в этот новый</a:t>
            </a:r>
            <a:b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Необыкновенный дом</a:t>
            </a:r>
            <a:r>
              <a:rPr lang="ru-RU" sz="2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!</a:t>
            </a: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Я всегда его узнаю</a:t>
            </a:r>
            <a:b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И не спутаю ни с чем:</a:t>
            </a:r>
            <a:b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Погляди, над ним, как знамя,</a:t>
            </a:r>
            <a:b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</a:b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Знак метро — большое «М»!</a:t>
            </a:r>
          </a:p>
        </p:txBody>
      </p:sp>
      <p:pic>
        <p:nvPicPr>
          <p:cNvPr id="4098" name="Picture 2" descr="https://img2.nevesta.info/thumb/content/photo/542300/542218/201701/13230936/13230936_9012l9s6f5s0kcswc.jpg?thumb_params=pOAscVZAhUlVUXH9P31offs9SAk=/fit-in/890x178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074" y="620688"/>
            <a:ext cx="1812124" cy="167355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avatars.mds.yandex.net/get-zen_doc/50335/pub_5acfd66d79885e97f6eeb09b_5ad086bf5f4967f833aa20a2/scale_12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8778" y="1457467"/>
            <a:ext cx="1929201" cy="181113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c7.uihere.com/files/885/209/254/metro-vector-illustrati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55" y="2294246"/>
            <a:ext cx="1728342" cy="16088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025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nightquests.ru/wp-content/uploads/2017/04/%D0%BC%D0%B5%D1%82%D1%80%D0%BE-%D0%95%D0%BA%D0%B0%D1%82%D0%B5%D1%80%D0%B8%D0%BD%D0%B1%D1%83%D1%80%D0%B3%D0%B0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556083"/>
            <a:ext cx="3672409" cy="3150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s.ekabu.ru/localStorage/post/29/6c/c3/25/296cc325_resizedScaled_740to49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663" y="2556083"/>
            <a:ext cx="3782976" cy="31502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47580" y="548680"/>
            <a:ext cx="8136904" cy="1800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0604" y="548680"/>
            <a:ext cx="8183880" cy="41879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rgbClr val="002060"/>
                </a:solidFill>
                <a:latin typeface="Monotype Corsiva" panose="03010101010201010101" pitchFamily="66" charset="0"/>
              </a:rPr>
              <a:t>Екатеринбу́ргский метрополите́н</a:t>
            </a: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 (до </a:t>
            </a:r>
            <a:r>
              <a:rPr lang="ru-RU" sz="2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1992</a:t>
            </a: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 года — Свердло́вский метрополите́н) — система линий метрополитена в Екатеринбурге. Последняя — тринадцатая — система метрополитена, открытая в СССР. Первый на Урале. Шестой метрополитен в России.</a:t>
            </a:r>
          </a:p>
        </p:txBody>
      </p:sp>
    </p:spTree>
    <p:extLst>
      <p:ext uri="{BB962C8B-B14F-4D97-AF65-F5344CB8AC3E}">
        <p14:creationId xmlns:p14="http://schemas.microsoft.com/office/powerpoint/2010/main" val="91247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 descr="C:\Users\Сергей\Desktop\big-excavator-on-the-background-vector-57683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07"/>
          <a:stretch/>
        </p:blipFill>
        <p:spPr bwMode="auto">
          <a:xfrm>
            <a:off x="3347865" y="3393491"/>
            <a:ext cx="4320480" cy="31435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539552" y="529350"/>
            <a:ext cx="7992888" cy="268362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736433"/>
            <a:ext cx="7992888" cy="233252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Копать подземку в Екатеринбурге, а тогда еще Свердловске начали в 1980 году. Именно тогда 28 августа метростроители вырыли первый ковш земли на улице Челюскинцев, где была заложена станция «Уральская». Строили ее долго — открытие произошло только 23 декабря 1992 года.</a:t>
            </a:r>
            <a:endParaRPr lang="ru-RU" sz="2400" dirty="0">
              <a:solidFill>
                <a:srgbClr val="00206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2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611560" y="476672"/>
            <a:ext cx="8064896" cy="46085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76672"/>
            <a:ext cx="7776864" cy="4187952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По городской легенде, такой долгий срок объясняется тем, что порода, через которую приходилось пробиваться строителям, была слишком твердой, потому что содержала большое количество золота и драгоценных камней. Однако никаких официальных подтверждений о том, что проходчики наткнулись на геологический клад, </a:t>
            </a:r>
            <a:r>
              <a:rPr lang="ru-RU" sz="2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нет. Так </a:t>
            </a: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или иначе, «Уральская» стала самой подземной станцией екатеринбургского метро. Ее глубина — 42 метра. Эскалатор, на котором 185 ступеней, спускает пассажира с вестибюля на платформу до 70 секунд.</a:t>
            </a:r>
          </a:p>
          <a:p>
            <a:endParaRPr lang="ru-RU" dirty="0"/>
          </a:p>
        </p:txBody>
      </p:sp>
      <p:pic>
        <p:nvPicPr>
          <p:cNvPr id="1026" name="Picture 2" descr="https://24tv.ua/resources/photos/news/201901/1094350.jpg?15472029810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341523"/>
            <a:ext cx="3296847" cy="21869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vatars.mds.yandex.net/get-districts/466422/2a00000171599a6adecc8332002e16716644/optimiz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372323"/>
            <a:ext cx="3235633" cy="21561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105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https://img-fotki.yandex.ru/get/5600/gelionsk.c7/0_468d7_2f6341a2_or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76" y="260648"/>
            <a:ext cx="4418196" cy="28816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Сергей\Desktop\gallery_16694_2750_123717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77" y="3590906"/>
            <a:ext cx="4347113" cy="3058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Сергей\Desktop\04_uralskaya_1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60648"/>
            <a:ext cx="4029325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Сергей\Desktop\1600px-Екатеринбург_Уральская_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8883" y="3590907"/>
            <a:ext cx="4067605" cy="3050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6302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aziko.ru/images/I4613323f67dae0086a1065ed7438f4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013" y="4635074"/>
            <a:ext cx="2539107" cy="16406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aziko.ru/images/I1eff6484776488420ac80863f19bddc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4705855"/>
            <a:ext cx="2387330" cy="16225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www.aziko.ru/images/I00d49cd8f14a0be3f7c48047ee5f391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677541"/>
            <a:ext cx="2484737" cy="16508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67544" y="548680"/>
            <a:ext cx="8190576" cy="3888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581674"/>
            <a:ext cx="7848872" cy="41879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С</a:t>
            </a: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 26 апреля 1991 года, когда официально открыли метро, проехаться можно было лишь по трем станциям: «Проспект Космонавтов», «Уралмаш» и «Машиностроителей</a:t>
            </a:r>
            <a:r>
              <a:rPr lang="ru-RU" sz="2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».</a:t>
            </a:r>
            <a:r>
              <a:rPr lang="ru-RU" sz="2400" dirty="0">
                <a:solidFill>
                  <a:srgbClr val="000000"/>
                </a:solidFill>
                <a:latin typeface="PTSerif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П</a:t>
            </a:r>
            <a:r>
              <a:rPr lang="ru-RU" sz="2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ассажиропоток </a:t>
            </a: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был столь мал, что в метропоездах открывались двери только в двух вагонах, остальные были не нужны и ехали порожняком</a:t>
            </a:r>
            <a:r>
              <a:rPr lang="ru-RU" sz="2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.</a:t>
            </a: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 А вот когда запустили «Уральскую», пассажиропоток увеличился в четыре раза. П</a:t>
            </a:r>
            <a:r>
              <a:rPr lang="ru-RU" sz="24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олучившаяся </a:t>
            </a:r>
            <a:r>
              <a:rPr lang="ru-RU" sz="2400" dirty="0">
                <a:solidFill>
                  <a:srgbClr val="002060"/>
                </a:solidFill>
                <a:latin typeface="Monotype Corsiva" panose="03010101010201010101" pitchFamily="66" charset="0"/>
              </a:rPr>
              <a:t>ветка подземки, пусть и короткая, связала железнодорожный вокзал и его электрички с самым густонаселенным районом.</a:t>
            </a:r>
          </a:p>
        </p:txBody>
      </p:sp>
    </p:spTree>
    <p:extLst>
      <p:ext uri="{BB962C8B-B14F-4D97-AF65-F5344CB8AC3E}">
        <p14:creationId xmlns:p14="http://schemas.microsoft.com/office/powerpoint/2010/main" val="81423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ww.mirmetro.net/uploaded/images/ekb/00ur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564904"/>
            <a:ext cx="3997189" cy="27656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metro-ektb.ru/uploadedFiles/images/pusk_ur-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2096" y="2564904"/>
            <a:ext cx="3912018" cy="276562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835672" y="620688"/>
            <a:ext cx="7632848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0156" y="980728"/>
            <a:ext cx="8183880" cy="123824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indent="0" algn="ctr">
              <a:buNone/>
            </a:pPr>
            <a:r>
              <a:rPr lang="ru-RU" sz="32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anose="03010101010201010101" pitchFamily="66" charset="0"/>
              </a:rPr>
              <a:t>Открытие станции. Первый поезд.</a:t>
            </a:r>
            <a:endParaRPr lang="ru-RU" sz="32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69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467544" y="476672"/>
            <a:ext cx="8208912" cy="38884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476672"/>
            <a:ext cx="7920880" cy="4187952"/>
          </a:xfrm>
        </p:spPr>
        <p:txBody>
          <a:bodyPr>
            <a:normAutofit fontScale="92500" lnSpcReduction="10000"/>
          </a:bodyPr>
          <a:lstStyle/>
          <a:p>
            <a:pPr marL="0" indent="0" algn="just" fontAlgn="base">
              <a:buNone/>
            </a:pPr>
            <a:r>
              <a:rPr lang="ru-RU" sz="2600" dirty="0">
                <a:solidFill>
                  <a:srgbClr val="002060"/>
                </a:solidFill>
                <a:latin typeface="Monotype Corsiva" panose="03010101010201010101" pitchFamily="66" charset="0"/>
              </a:rPr>
              <a:t>Все мы привыкли к нынешним именам станций нашей подземки. Сейчас даже удивительно думать, что кто-то хотел их сменить на другие, «более подходящие». Однако, такое было. В 1993 году, когда мода на переименования захлестнула страну, в Екатеринбурге создали </a:t>
            </a:r>
            <a:r>
              <a:rPr lang="ru-RU" sz="26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комитет,</a:t>
            </a:r>
            <a:r>
              <a:rPr lang="ru-RU" sz="2600" dirty="0">
                <a:solidFill>
                  <a:srgbClr val="002060"/>
                </a:solidFill>
                <a:latin typeface="Monotype Corsiva" panose="03010101010201010101" pitchFamily="66" charset="0"/>
              </a:rPr>
              <a:t> члены которого разработали новые варианты названий станций метро.</a:t>
            </a:r>
          </a:p>
          <a:p>
            <a:pPr marL="0" indent="0" algn="just" fontAlgn="base">
              <a:buNone/>
            </a:pPr>
            <a:r>
              <a:rPr lang="ru-RU" sz="2600" dirty="0" smtClean="0">
                <a:solidFill>
                  <a:srgbClr val="002060"/>
                </a:solidFill>
                <a:latin typeface="Monotype Corsiva" panose="03010101010201010101" pitchFamily="66" charset="0"/>
              </a:rPr>
              <a:t>Они </a:t>
            </a:r>
            <a:r>
              <a:rPr lang="ru-RU" sz="2600" dirty="0">
                <a:solidFill>
                  <a:srgbClr val="002060"/>
                </a:solidFill>
                <a:latin typeface="Monotype Corsiva" panose="03010101010201010101" pitchFamily="66" charset="0"/>
              </a:rPr>
              <a:t>заявляли, что станции «Проспект Космонавтов» больше подойдет имя «Космическая», «Машиностроителей» стоит перекрестить в «Верхотурскую», «Уральскую» — в «Привокзальную», «Динамо» — в «Вознесенскую», а «Площадь 1905 года» — в «Кафедральную».</a:t>
            </a:r>
          </a:p>
          <a:p>
            <a:endParaRPr lang="ru-RU" dirty="0"/>
          </a:p>
        </p:txBody>
      </p:sp>
      <p:pic>
        <p:nvPicPr>
          <p:cNvPr id="1030" name="Picture 6" descr="https://cdn.clipart.email/95ac2e17ea932ca2c2fb159527271486_transparent-train-clipart-png_1000-82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542" y="3068960"/>
            <a:ext cx="5592854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9564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854</TotalTime>
  <Words>194</Words>
  <Application>Microsoft Office PowerPoint</Application>
  <PresentationFormat>Экран (4:3)</PresentationFormat>
  <Paragraphs>16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История Екатеринбургского метро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метро Екатеринбурга</dc:title>
  <dc:creator>Сергей</dc:creator>
  <cp:lastModifiedBy>Сергей</cp:lastModifiedBy>
  <cp:revision>47</cp:revision>
  <dcterms:created xsi:type="dcterms:W3CDTF">2020-12-11T18:53:44Z</dcterms:created>
  <dcterms:modified xsi:type="dcterms:W3CDTF">2020-12-13T20:35:41Z</dcterms:modified>
</cp:coreProperties>
</file>